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  <p:sldMasterId id="2147483670" r:id="rId4"/>
  </p:sldMasterIdLst>
  <p:notesMasterIdLst>
    <p:notesMasterId r:id="rId6"/>
  </p:notesMasterIdLst>
  <p:sldIdLst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5" r:id="rId34"/>
    <p:sldId id="286" r:id="rId35"/>
    <p:sldId id="287" r:id="rId36"/>
  </p:sldIdLst>
  <p:sldSz cx="9144000" cy="5143500"/>
  <p:notesSz cx="6858000" cy="9144000"/>
  <p:embeddedFontLst>
    <p:embeddedFont>
      <p:font typeface="Roboto" charset="0"/>
      <p:regular r:id="rId40"/>
      <p:bold r:id="rId41"/>
      <p:italic r:id="rId42"/>
      <p:boldItalic r:id="rId43"/>
    </p:embeddedFont>
    <p:embeddedFont>
      <p:font typeface="Roboto Medium" charset="0"/>
      <p:regular r:id="rId44"/>
      <p:bold r:id="rId45"/>
      <p:italic r:id="rId46"/>
      <p:boldItalic r:id="rId47"/>
    </p:embeddedFont>
    <p:embeddedFont>
      <p:font typeface="Signika" charset="0"/>
      <p:regular r:id="rId48"/>
      <p:bold r:id="rId49"/>
    </p:embeddedFont>
    <p:embeddedFont>
      <p:font typeface="Roboto Light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3" Type="http://schemas.openxmlformats.org/officeDocument/2006/relationships/font" Target="fonts/font14.fntdata"/><Relationship Id="rId52" Type="http://schemas.openxmlformats.org/officeDocument/2006/relationships/font" Target="fonts/font13.fntdata"/><Relationship Id="rId51" Type="http://schemas.openxmlformats.org/officeDocument/2006/relationships/font" Target="fonts/font12.fntdata"/><Relationship Id="rId50" Type="http://schemas.openxmlformats.org/officeDocument/2006/relationships/font" Target="fonts/font11.fntdata"/><Relationship Id="rId5" Type="http://schemas.openxmlformats.org/officeDocument/2006/relationships/slide" Target="slides/slide1.xml"/><Relationship Id="rId49" Type="http://schemas.openxmlformats.org/officeDocument/2006/relationships/font" Target="fonts/font10.fntdata"/><Relationship Id="rId48" Type="http://schemas.openxmlformats.org/officeDocument/2006/relationships/font" Target="fonts/font9.fntdata"/><Relationship Id="rId47" Type="http://schemas.openxmlformats.org/officeDocument/2006/relationships/font" Target="fonts/font8.fntdata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ca3419e63_0_5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7ca3419e63_0_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GB"/>
              <a:t>Main Title Page</a:t>
            </a:r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dee830a17_0_100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5dee830a17_0_10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dad8ecd89_0_90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25dad8ecd89_0_9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dee830a17_0_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25dee830a17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dad8ecd89_0_94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25dad8ecd89_0_9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dad8ecd89_0_9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5dad8ecd89_0_9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dad8ecd89_0_88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25dad8ecd89_0_8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dad8ecd89_0_78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25dad8ecd89_0_7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dee830a17_0_13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25dee830a17_0_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dee830a17_0_2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g25dee830a17_0_2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dee830a17_0_18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25dee830a17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dee830a17_0_88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25dee830a17_0_8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5dad8ecd89_0_80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25dad8ecd89_0_8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5dee830a17_0_25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25dee830a17_0_2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5dee830a17_0_21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25dee830a17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dee830a17_0_27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25dee830a17_0_2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5dee830a17_0_48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25dee830a17_0_4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dee830a17_0_50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g25dee830a17_0_5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5dee830a17_0_53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g25dee830a17_0_5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dee830a17_0_55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25dee830a17_0_5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5dee830a17_0_57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25dee830a17_0_5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5dee830a17_0_59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g25dee830a17_0_5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c54b4a0ce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c54b4a0c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b5f0e5554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g28b5f0e555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7ca3419e63_0_48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17ca3419e63_0_4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dad8ecd89_0_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25dad8ecd89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dad8ecd89_0_2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25dad8ecd89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dad8ecd89_0_22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5dad8ecd89_0_2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dad8ecd89_0_35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5dad8ecd89_0_3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dad8ecd89_0_40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5dad8ecd89_0_4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dad8ecd89_0_41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5dad8ecd89_0_4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56" name="Google Shape;56;p14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57" name="Google Shape;57;p14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1107000" y="781525"/>
            <a:ext cx="6930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61" name="Google Shape;61;p15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62" name="Google Shape;62;p15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68" name="Google Shape;68;p17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69" name="Google Shape;69;p17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body" idx="1"/>
          </p:nvPr>
        </p:nvSpPr>
        <p:spPr>
          <a:xfrm>
            <a:off x="292538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423825" y="3218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4" name="Google Shape;74;p18"/>
          <p:cNvSpPr txBox="1"/>
          <p:nvPr>
            <p:ph type="body" idx="2"/>
          </p:nvPr>
        </p:nvSpPr>
        <p:spPr>
          <a:xfrm>
            <a:off x="4734263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cxnSp>
        <p:nvCxnSpPr>
          <p:cNvPr id="75" name="Google Shape;75;p18"/>
          <p:cNvCxnSpPr/>
          <p:nvPr/>
        </p:nvCxnSpPr>
        <p:spPr>
          <a:xfrm>
            <a:off x="4571988" y="1125200"/>
            <a:ext cx="9300" cy="3594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20139" y="1487525"/>
            <a:ext cx="3952787" cy="265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body" idx="1"/>
          </p:nvPr>
        </p:nvSpPr>
        <p:spPr>
          <a:xfrm>
            <a:off x="311700" y="1389600"/>
            <a:ext cx="3402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/>
        </p:txBody>
      </p:sp>
      <p:sp>
        <p:nvSpPr>
          <p:cNvPr id="83" name="Google Shape;83;p20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56100" y="13554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87" name="Google Shape;87;p21"/>
          <p:cNvSpPr txBox="1"/>
          <p:nvPr>
            <p:ph type="subTitle" idx="1"/>
          </p:nvPr>
        </p:nvSpPr>
        <p:spPr>
          <a:xfrm>
            <a:off x="256100" y="292532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89" name="Google Shape;89;p21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0" name="Google Shape;9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34201" y="4734175"/>
            <a:ext cx="355476" cy="35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100" name="Google Shape;100;p24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01" name="Google Shape;101;p24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4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1107000" y="781525"/>
            <a:ext cx="6930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105" name="Google Shape;105;p25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06" name="Google Shape;106;p25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112" name="Google Shape;112;p27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13" name="Google Shape;113;p27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body" idx="1"/>
          </p:nvPr>
        </p:nvSpPr>
        <p:spPr>
          <a:xfrm>
            <a:off x="292538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116" name="Google Shape;116;p28"/>
          <p:cNvSpPr txBox="1"/>
          <p:nvPr>
            <p:ph type="title"/>
          </p:nvPr>
        </p:nvSpPr>
        <p:spPr>
          <a:xfrm>
            <a:off x="423825" y="3218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8" name="Google Shape;118;p28"/>
          <p:cNvSpPr txBox="1"/>
          <p:nvPr>
            <p:ph type="body" idx="2"/>
          </p:nvPr>
        </p:nvSpPr>
        <p:spPr>
          <a:xfrm>
            <a:off x="4734263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cxnSp>
        <p:nvCxnSpPr>
          <p:cNvPr id="119" name="Google Shape;119;p28"/>
          <p:cNvCxnSpPr/>
          <p:nvPr/>
        </p:nvCxnSpPr>
        <p:spPr>
          <a:xfrm>
            <a:off x="4571988" y="1125200"/>
            <a:ext cx="9300" cy="3594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2" name="Google Shape;122;p29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pic>
        <p:nvPicPr>
          <p:cNvPr id="123" name="Google Shape;123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20139" y="1487525"/>
            <a:ext cx="3952787" cy="265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body" idx="1"/>
          </p:nvPr>
        </p:nvSpPr>
        <p:spPr>
          <a:xfrm>
            <a:off x="311700" y="1389600"/>
            <a:ext cx="3402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126" name="Google Shape;126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/>
        </p:txBody>
      </p:sp>
      <p:sp>
        <p:nvSpPr>
          <p:cNvPr id="127" name="Google Shape;127;p30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" name="Google Shape;130;p31"/>
          <p:cNvSpPr txBox="1"/>
          <p:nvPr>
            <p:ph type="title"/>
          </p:nvPr>
        </p:nvSpPr>
        <p:spPr>
          <a:xfrm>
            <a:off x="256100" y="13554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131" name="Google Shape;131;p31"/>
          <p:cNvSpPr txBox="1"/>
          <p:nvPr>
            <p:ph type="subTitle" idx="1"/>
          </p:nvPr>
        </p:nvSpPr>
        <p:spPr>
          <a:xfrm>
            <a:off x="256100" y="292532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132" name="Google Shape;132;p31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133" name="Google Shape;133;p31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34201" y="4734175"/>
            <a:ext cx="355476" cy="35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None/>
              <a:defRPr sz="15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None/>
              <a:defRPr sz="15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GIF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hyperlink" Target="http://www.youtube.com/watch?v=FWVc9CEpcNg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hyperlink" Target="http://www.youtube.com/watch?v=7mogbfZ5T2Q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jpe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hyperlink" Target="http://www.youtube.com/watch?v=4bqBtylM7Ww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hyperlink" Target="http://www.youtube.com/watch?v=UR_z38PTAao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GIF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38.jpe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GIF"/><Relationship Id="rId4" Type="http://schemas.openxmlformats.org/officeDocument/2006/relationships/image" Target="../media/image44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docs.google.com/spreadsheets/d/1uKtyv6BxvWDxTybpxxsf0W1CMvL6OnsvIXmIuclWGx0/edit#gid=631141360" TargetMode="External"/><Relationship Id="rId4" Type="http://schemas.openxmlformats.org/officeDocument/2006/relationships/image" Target="../media/image48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jpeg"/><Relationship Id="rId7" Type="http://schemas.openxmlformats.org/officeDocument/2006/relationships/image" Target="../media/image14.png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jpe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GB">
                <a:solidFill>
                  <a:srgbClr val="FF9418"/>
                </a:solidFill>
                <a:latin typeface="Signika"/>
                <a:ea typeface="Signika"/>
                <a:cs typeface="Signika"/>
                <a:sym typeface="Signika"/>
              </a:rPr>
              <a:t>Advanced Troubleshooting</a:t>
            </a:r>
            <a:endParaRPr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3" name="Google Shape;143;p33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GB"/>
              <a:t>Time to get technical!</a:t>
            </a:r>
            <a:endParaRPr lang="en-GB"/>
          </a:p>
        </p:txBody>
      </p:sp>
      <p:pic>
        <p:nvPicPr>
          <p:cNvPr id="144" name="Google Shape;144;p33" descr="A picture containing text, clock, clipar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539553" y="3507854"/>
            <a:ext cx="387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ignika"/>
              <a:buNone/>
            </a:pPr>
            <a:r>
              <a:rPr lang="en-GB" sz="24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Hardware Troubleshooting</a:t>
            </a:r>
            <a:endParaRPr sz="24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95" name="Google Shape;295;p42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08275" y="4589275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1" name="Google Shape;301;p43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3" name="Google Shape;303;p43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4" name="Google Shape;304;p43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6" name="Google Shape;306;p43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308" name="Google Shape;308;p43"/>
          <p:cNvGrpSpPr/>
          <p:nvPr/>
        </p:nvGrpSpPr>
        <p:grpSpPr>
          <a:xfrm>
            <a:off x="1139100" y="1383950"/>
            <a:ext cx="1471244" cy="1614088"/>
            <a:chOff x="789675" y="1288435"/>
            <a:chExt cx="2351357" cy="2932040"/>
          </a:xfrm>
        </p:grpSpPr>
        <p:grpSp>
          <p:nvGrpSpPr>
            <p:cNvPr id="309" name="Google Shape;309;p43"/>
            <p:cNvGrpSpPr/>
            <p:nvPr/>
          </p:nvGrpSpPr>
          <p:grpSpPr>
            <a:xfrm>
              <a:off x="789675" y="1288435"/>
              <a:ext cx="2351357" cy="2932040"/>
              <a:chOff x="1078231" y="1693985"/>
              <a:chExt cx="2351357" cy="2932040"/>
            </a:xfrm>
          </p:grpSpPr>
          <p:grpSp>
            <p:nvGrpSpPr>
              <p:cNvPr id="310" name="Google Shape;310;p43"/>
              <p:cNvGrpSpPr/>
              <p:nvPr/>
            </p:nvGrpSpPr>
            <p:grpSpPr>
              <a:xfrm>
                <a:off x="1078231" y="1693985"/>
                <a:ext cx="2351357" cy="2932040"/>
                <a:chOff x="1078231" y="1693985"/>
                <a:chExt cx="2351357" cy="2932040"/>
              </a:xfrm>
            </p:grpSpPr>
            <p:sp>
              <p:nvSpPr>
                <p:cNvPr id="311" name="Google Shape;311;p43"/>
                <p:cNvSpPr/>
                <p:nvPr/>
              </p:nvSpPr>
              <p:spPr>
                <a:xfrm>
                  <a:off x="1839618" y="1693985"/>
                  <a:ext cx="899941" cy="983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542" h="983637" extrusionOk="0">
                      <a:moveTo>
                        <a:pt x="491825" y="0"/>
                      </a:moveTo>
                      <a:cubicBezTo>
                        <a:pt x="761578" y="0"/>
                        <a:pt x="983542" y="220309"/>
                        <a:pt x="983542" y="491819"/>
                      </a:cubicBezTo>
                      <a:cubicBezTo>
                        <a:pt x="983542" y="763328"/>
                        <a:pt x="763320" y="983637"/>
                        <a:pt x="491825" y="983637"/>
                      </a:cubicBezTo>
                      <a:cubicBezTo>
                        <a:pt x="220222" y="983637"/>
                        <a:pt x="0" y="763328"/>
                        <a:pt x="0" y="491819"/>
                      </a:cubicBezTo>
                      <a:cubicBezTo>
                        <a:pt x="0" y="220309"/>
                        <a:pt x="220222" y="0"/>
                        <a:pt x="491825" y="0"/>
                      </a:cubicBezTo>
                      <a:close/>
                    </a:path>
                  </a:pathLst>
                </a:custGeom>
                <a:solidFill>
                  <a:srgbClr val="A2B96A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 panose="020B0604020202020204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2" name="Google Shape;312;p43"/>
                <p:cNvSpPr/>
                <p:nvPr/>
              </p:nvSpPr>
              <p:spPr>
                <a:xfrm>
                  <a:off x="1078231" y="2230299"/>
                  <a:ext cx="2351357" cy="239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357" h="2395726" extrusionOk="0">
                      <a:moveTo>
                        <a:pt x="1767328" y="2393988"/>
                      </a:moveTo>
                      <a:lnTo>
                        <a:pt x="1768490" y="2393988"/>
                      </a:lnTo>
                      <a:lnTo>
                        <a:pt x="1767328" y="2395726"/>
                      </a:lnTo>
                      <a:close/>
                      <a:moveTo>
                        <a:pt x="1767328" y="0"/>
                      </a:moveTo>
                      <a:lnTo>
                        <a:pt x="1967193" y="0"/>
                      </a:lnTo>
                      <a:cubicBezTo>
                        <a:pt x="2154975" y="240762"/>
                        <a:pt x="2351357" y="616410"/>
                        <a:pt x="2351357" y="1195256"/>
                      </a:cubicBezTo>
                      <a:cubicBezTo>
                        <a:pt x="2351357" y="1770760"/>
                        <a:pt x="2154975" y="2144670"/>
                        <a:pt x="1967193" y="2393988"/>
                      </a:cubicBezTo>
                      <a:lnTo>
                        <a:pt x="1768490" y="2393988"/>
                      </a:lnTo>
                      <a:lnTo>
                        <a:pt x="1843071" y="2282456"/>
                      </a:lnTo>
                      <a:cubicBezTo>
                        <a:pt x="2013700" y="2007558"/>
                        <a:pt x="2137884" y="1656728"/>
                        <a:pt x="2137884" y="1193518"/>
                      </a:cubicBezTo>
                      <a:cubicBezTo>
                        <a:pt x="2137884" y="667611"/>
                        <a:pt x="1979059" y="291962"/>
                        <a:pt x="1767328" y="0"/>
                      </a:cubicBezTo>
                      <a:close/>
                      <a:moveTo>
                        <a:pt x="384164" y="0"/>
                      </a:moveTo>
                      <a:lnTo>
                        <a:pt x="587404" y="0"/>
                      </a:lnTo>
                      <a:cubicBezTo>
                        <a:pt x="372298" y="288487"/>
                        <a:pt x="216847" y="669349"/>
                        <a:pt x="216847" y="1202074"/>
                      </a:cubicBezTo>
                      <a:cubicBezTo>
                        <a:pt x="216847" y="1724639"/>
                        <a:pt x="379048" y="2102025"/>
                        <a:pt x="587404" y="2395726"/>
                      </a:cubicBezTo>
                      <a:lnTo>
                        <a:pt x="384164" y="2395726"/>
                      </a:lnTo>
                      <a:cubicBezTo>
                        <a:pt x="199757" y="2151488"/>
                        <a:pt x="0" y="1775840"/>
                        <a:pt x="0" y="1202074"/>
                      </a:cubicBezTo>
                      <a:cubicBezTo>
                        <a:pt x="3375" y="623228"/>
                        <a:pt x="199757" y="247580"/>
                        <a:pt x="384164" y="0"/>
                      </a:cubicBezTo>
                      <a:close/>
                    </a:path>
                  </a:pathLst>
                </a:custGeom>
                <a:solidFill>
                  <a:srgbClr val="A2B96A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 panose="020B0604020202020204"/>
                    <a:buNone/>
                  </a:pPr>
                  <a:endParaRPr sz="30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313" name="Google Shape;313;p43"/>
              <p:cNvSpPr txBox="1"/>
              <p:nvPr/>
            </p:nvSpPr>
            <p:spPr>
              <a:xfrm>
                <a:off x="1560584" y="3033182"/>
                <a:ext cx="1386600" cy="8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en-GB" sz="1200" b="1" i="0" strike="noStrike" cap="none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Wrong Wi-Fi Connection</a:t>
                </a:r>
                <a:endParaRPr sz="1200" b="0" i="0" strike="noStrike" cap="none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14" name="Google Shape;314;p43"/>
            <p:cNvSpPr txBox="1"/>
            <p:nvPr/>
          </p:nvSpPr>
          <p:spPr>
            <a:xfrm>
              <a:off x="1562713" y="1500658"/>
              <a:ext cx="888300" cy="5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 panose="02000000000000000000"/>
                <a:buNone/>
              </a:pPr>
              <a:r>
                <a:rPr lang="en-GB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15" name="Google Shape;315;p43"/>
          <p:cNvGrpSpPr/>
          <p:nvPr/>
        </p:nvGrpSpPr>
        <p:grpSpPr>
          <a:xfrm>
            <a:off x="2841668" y="2287076"/>
            <a:ext cx="4607578" cy="1588654"/>
            <a:chOff x="3510736" y="2928991"/>
            <a:chExt cx="7363877" cy="2885838"/>
          </a:xfrm>
        </p:grpSpPr>
        <p:grpSp>
          <p:nvGrpSpPr>
            <p:cNvPr id="316" name="Google Shape;316;p43"/>
            <p:cNvGrpSpPr/>
            <p:nvPr/>
          </p:nvGrpSpPr>
          <p:grpSpPr>
            <a:xfrm>
              <a:off x="3510736" y="2928991"/>
              <a:ext cx="7363877" cy="2885838"/>
              <a:chOff x="3639623" y="2233682"/>
              <a:chExt cx="7363877" cy="2885838"/>
            </a:xfrm>
          </p:grpSpPr>
          <p:sp>
            <p:nvSpPr>
              <p:cNvPr id="317" name="Google Shape;317;p43"/>
              <p:cNvSpPr txBox="1"/>
              <p:nvPr/>
            </p:nvSpPr>
            <p:spPr>
              <a:xfrm>
                <a:off x="9656500" y="2731275"/>
                <a:ext cx="1347000" cy="8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en-GB" sz="1200" b="1" i="0" strike="noStrike" cap="none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Printer Has Been Reset</a:t>
                </a:r>
                <a:endParaRPr sz="1200" b="0" i="0" strike="noStrike" cap="none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18" name="Google Shape;318;p43"/>
              <p:cNvGrpSpPr/>
              <p:nvPr/>
            </p:nvGrpSpPr>
            <p:grpSpPr>
              <a:xfrm>
                <a:off x="3639623" y="2233682"/>
                <a:ext cx="2351355" cy="2885838"/>
                <a:chOff x="3639623" y="2233682"/>
                <a:chExt cx="2351355" cy="2885838"/>
              </a:xfrm>
            </p:grpSpPr>
            <p:sp>
              <p:nvSpPr>
                <p:cNvPr id="319" name="Google Shape;319;p43"/>
                <p:cNvSpPr/>
                <p:nvPr/>
              </p:nvSpPr>
              <p:spPr>
                <a:xfrm>
                  <a:off x="4322605" y="4135930"/>
                  <a:ext cx="904958" cy="983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650" h="983590" extrusionOk="0">
                      <a:moveTo>
                        <a:pt x="491825" y="0"/>
                      </a:moveTo>
                      <a:cubicBezTo>
                        <a:pt x="763319" y="0"/>
                        <a:pt x="983650" y="220313"/>
                        <a:pt x="983650" y="491795"/>
                      </a:cubicBezTo>
                      <a:cubicBezTo>
                        <a:pt x="983650" y="763278"/>
                        <a:pt x="763319" y="983590"/>
                        <a:pt x="491825" y="983590"/>
                      </a:cubicBezTo>
                      <a:cubicBezTo>
                        <a:pt x="220330" y="983590"/>
                        <a:pt x="0" y="763278"/>
                        <a:pt x="0" y="491795"/>
                      </a:cubicBezTo>
                      <a:cubicBezTo>
                        <a:pt x="0" y="220313"/>
                        <a:pt x="220330" y="0"/>
                        <a:pt x="491825" y="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Arial" panose="020B0604020202020204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0" name="Google Shape;320;p43"/>
                <p:cNvSpPr/>
                <p:nvPr/>
              </p:nvSpPr>
              <p:spPr>
                <a:xfrm>
                  <a:off x="3639623" y="2233682"/>
                  <a:ext cx="2351355" cy="239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355" h="2395780" extrusionOk="0">
                      <a:moveTo>
                        <a:pt x="384164" y="1737"/>
                      </a:moveTo>
                      <a:lnTo>
                        <a:pt x="582868" y="1737"/>
                      </a:lnTo>
                      <a:lnTo>
                        <a:pt x="508285" y="113298"/>
                      </a:lnTo>
                      <a:cubicBezTo>
                        <a:pt x="337657" y="388242"/>
                        <a:pt x="213473" y="738995"/>
                        <a:pt x="213473" y="1202165"/>
                      </a:cubicBezTo>
                      <a:cubicBezTo>
                        <a:pt x="213473" y="1728029"/>
                        <a:pt x="372298" y="2103723"/>
                        <a:pt x="584029" y="2395780"/>
                      </a:cubicBezTo>
                      <a:lnTo>
                        <a:pt x="384164" y="2395780"/>
                      </a:lnTo>
                      <a:cubicBezTo>
                        <a:pt x="196382" y="2155026"/>
                        <a:pt x="0" y="1779333"/>
                        <a:pt x="0" y="1200429"/>
                      </a:cubicBezTo>
                      <a:cubicBezTo>
                        <a:pt x="0" y="624998"/>
                        <a:pt x="196382" y="251041"/>
                        <a:pt x="384164" y="1737"/>
                      </a:cubicBezTo>
                      <a:close/>
                      <a:moveTo>
                        <a:pt x="1763952" y="0"/>
                      </a:moveTo>
                      <a:lnTo>
                        <a:pt x="1967192" y="0"/>
                      </a:lnTo>
                      <a:cubicBezTo>
                        <a:pt x="2151599" y="244228"/>
                        <a:pt x="2351355" y="619921"/>
                        <a:pt x="2351355" y="1193615"/>
                      </a:cubicBezTo>
                      <a:cubicBezTo>
                        <a:pt x="2347980" y="1772519"/>
                        <a:pt x="2151599" y="2148213"/>
                        <a:pt x="1967192" y="2395780"/>
                      </a:cubicBezTo>
                      <a:lnTo>
                        <a:pt x="1763952" y="2395780"/>
                      </a:lnTo>
                      <a:cubicBezTo>
                        <a:pt x="1979057" y="2107196"/>
                        <a:pt x="2134508" y="1726426"/>
                        <a:pt x="2134508" y="1193615"/>
                      </a:cubicBezTo>
                      <a:cubicBezTo>
                        <a:pt x="2134508" y="671091"/>
                        <a:pt x="1972308" y="293661"/>
                        <a:pt x="1763952" y="0"/>
                      </a:cubicBezTo>
                      <a:close/>
                      <a:moveTo>
                        <a:pt x="584029" y="0"/>
                      </a:moveTo>
                      <a:lnTo>
                        <a:pt x="584029" y="1737"/>
                      </a:lnTo>
                      <a:lnTo>
                        <a:pt x="582868" y="1737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 panose="020B0604020202020204"/>
                    <a:buNone/>
                  </a:pPr>
                  <a:endParaRPr sz="30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sp>
          <p:nvSpPr>
            <p:cNvPr id="321" name="Google Shape;321;p43"/>
            <p:cNvSpPr txBox="1"/>
            <p:nvPr/>
          </p:nvSpPr>
          <p:spPr>
            <a:xfrm>
              <a:off x="4202054" y="5015542"/>
              <a:ext cx="8883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 panose="02000000000000000000"/>
                <a:buNone/>
              </a:pPr>
              <a:r>
                <a:rPr lang="en-GB" sz="16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2" name="Google Shape;322;p43"/>
          <p:cNvGrpSpPr/>
          <p:nvPr/>
        </p:nvGrpSpPr>
        <p:grpSpPr>
          <a:xfrm>
            <a:off x="2937927" y="1408445"/>
            <a:ext cx="3109048" cy="1836910"/>
            <a:chOff x="3664578" y="1332931"/>
            <a:chExt cx="4968911" cy="3336803"/>
          </a:xfrm>
        </p:grpSpPr>
        <p:grpSp>
          <p:nvGrpSpPr>
            <p:cNvPr id="323" name="Google Shape;323;p43"/>
            <p:cNvGrpSpPr/>
            <p:nvPr/>
          </p:nvGrpSpPr>
          <p:grpSpPr>
            <a:xfrm>
              <a:off x="3664578" y="1332931"/>
              <a:ext cx="4968911" cy="3336803"/>
              <a:chOff x="3743128" y="1784186"/>
              <a:chExt cx="4968911" cy="3336803"/>
            </a:xfrm>
          </p:grpSpPr>
          <p:sp>
            <p:nvSpPr>
              <p:cNvPr id="324" name="Google Shape;324;p43"/>
              <p:cNvSpPr txBox="1"/>
              <p:nvPr/>
            </p:nvSpPr>
            <p:spPr>
              <a:xfrm>
                <a:off x="3743128" y="3845989"/>
                <a:ext cx="2094000" cy="12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en-GB" sz="1200" b="1" i="0" strike="noStrike" cap="none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Hardware Not Connected Properly </a:t>
                </a:r>
                <a:endParaRPr sz="1200" b="0" i="0" strike="noStrike" cap="none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25" name="Google Shape;325;p43"/>
              <p:cNvGrpSpPr/>
              <p:nvPr/>
            </p:nvGrpSpPr>
            <p:grpSpPr>
              <a:xfrm>
                <a:off x="6360682" y="1784186"/>
                <a:ext cx="2351357" cy="2887544"/>
                <a:chOff x="1078231" y="1738481"/>
                <a:chExt cx="2351357" cy="2887544"/>
              </a:xfrm>
            </p:grpSpPr>
            <p:sp>
              <p:nvSpPr>
                <p:cNvPr id="326" name="Google Shape;326;p43"/>
                <p:cNvSpPr/>
                <p:nvPr/>
              </p:nvSpPr>
              <p:spPr>
                <a:xfrm>
                  <a:off x="1764697" y="1738481"/>
                  <a:ext cx="904859" cy="983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542" h="983637" extrusionOk="0">
                      <a:moveTo>
                        <a:pt x="491825" y="0"/>
                      </a:moveTo>
                      <a:cubicBezTo>
                        <a:pt x="761578" y="0"/>
                        <a:pt x="983542" y="220309"/>
                        <a:pt x="983542" y="491819"/>
                      </a:cubicBezTo>
                      <a:cubicBezTo>
                        <a:pt x="983542" y="763328"/>
                        <a:pt x="763320" y="983637"/>
                        <a:pt x="491825" y="983637"/>
                      </a:cubicBezTo>
                      <a:cubicBezTo>
                        <a:pt x="220222" y="983637"/>
                        <a:pt x="0" y="763328"/>
                        <a:pt x="0" y="491819"/>
                      </a:cubicBezTo>
                      <a:cubicBezTo>
                        <a:pt x="0" y="220309"/>
                        <a:pt x="220222" y="0"/>
                        <a:pt x="491825" y="0"/>
                      </a:cubicBezTo>
                      <a:close/>
                    </a:path>
                  </a:pathLst>
                </a:custGeom>
                <a:solidFill>
                  <a:srgbClr val="91A000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 panose="020B0604020202020204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7" name="Google Shape;327;p43"/>
                <p:cNvSpPr/>
                <p:nvPr/>
              </p:nvSpPr>
              <p:spPr>
                <a:xfrm>
                  <a:off x="1078231" y="2230299"/>
                  <a:ext cx="2351357" cy="239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357" h="2395726" extrusionOk="0">
                      <a:moveTo>
                        <a:pt x="1767328" y="2393988"/>
                      </a:moveTo>
                      <a:lnTo>
                        <a:pt x="1768490" y="2393988"/>
                      </a:lnTo>
                      <a:lnTo>
                        <a:pt x="1767328" y="2395726"/>
                      </a:lnTo>
                      <a:close/>
                      <a:moveTo>
                        <a:pt x="1767328" y="0"/>
                      </a:moveTo>
                      <a:lnTo>
                        <a:pt x="1967193" y="0"/>
                      </a:lnTo>
                      <a:cubicBezTo>
                        <a:pt x="2154975" y="240762"/>
                        <a:pt x="2351357" y="616410"/>
                        <a:pt x="2351357" y="1195256"/>
                      </a:cubicBezTo>
                      <a:cubicBezTo>
                        <a:pt x="2351357" y="1770760"/>
                        <a:pt x="2154975" y="2144670"/>
                        <a:pt x="1967193" y="2393988"/>
                      </a:cubicBezTo>
                      <a:lnTo>
                        <a:pt x="1768490" y="2393988"/>
                      </a:lnTo>
                      <a:lnTo>
                        <a:pt x="1843071" y="2282456"/>
                      </a:lnTo>
                      <a:cubicBezTo>
                        <a:pt x="2013700" y="2007558"/>
                        <a:pt x="2137884" y="1656728"/>
                        <a:pt x="2137884" y="1193518"/>
                      </a:cubicBezTo>
                      <a:cubicBezTo>
                        <a:pt x="2137884" y="667611"/>
                        <a:pt x="1979059" y="291962"/>
                        <a:pt x="1767328" y="0"/>
                      </a:cubicBezTo>
                      <a:close/>
                      <a:moveTo>
                        <a:pt x="384164" y="0"/>
                      </a:moveTo>
                      <a:lnTo>
                        <a:pt x="587404" y="0"/>
                      </a:lnTo>
                      <a:cubicBezTo>
                        <a:pt x="372298" y="288487"/>
                        <a:pt x="216847" y="669349"/>
                        <a:pt x="216847" y="1202074"/>
                      </a:cubicBezTo>
                      <a:cubicBezTo>
                        <a:pt x="216847" y="1724639"/>
                        <a:pt x="379048" y="2102025"/>
                        <a:pt x="587404" y="2395726"/>
                      </a:cubicBezTo>
                      <a:lnTo>
                        <a:pt x="384164" y="2395726"/>
                      </a:lnTo>
                      <a:cubicBezTo>
                        <a:pt x="199757" y="2151488"/>
                        <a:pt x="0" y="1775840"/>
                        <a:pt x="0" y="1202074"/>
                      </a:cubicBezTo>
                      <a:cubicBezTo>
                        <a:pt x="3375" y="623228"/>
                        <a:pt x="199757" y="247580"/>
                        <a:pt x="384164" y="0"/>
                      </a:cubicBezTo>
                      <a:close/>
                    </a:path>
                  </a:pathLst>
                </a:custGeom>
                <a:solidFill>
                  <a:srgbClr val="91A000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 panose="020B0604020202020204"/>
                    <a:buNone/>
                  </a:pPr>
                  <a:endParaRPr sz="30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sp>
          <p:nvSpPr>
            <p:cNvPr id="328" name="Google Shape;328;p43"/>
            <p:cNvSpPr txBox="1"/>
            <p:nvPr/>
          </p:nvSpPr>
          <p:spPr>
            <a:xfrm>
              <a:off x="6976877" y="1517257"/>
              <a:ext cx="8883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 panose="02000000000000000000"/>
                <a:buNone/>
              </a:pPr>
              <a:r>
                <a:rPr lang="en-GB" sz="16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9" name="Google Shape;329;p43"/>
          <p:cNvGrpSpPr/>
          <p:nvPr/>
        </p:nvGrpSpPr>
        <p:grpSpPr>
          <a:xfrm>
            <a:off x="4697824" y="2082140"/>
            <a:ext cx="3083213" cy="1788846"/>
            <a:chOff x="6477263" y="2556718"/>
            <a:chExt cx="4927622" cy="3249493"/>
          </a:xfrm>
        </p:grpSpPr>
        <p:grpSp>
          <p:nvGrpSpPr>
            <p:cNvPr id="330" name="Google Shape;330;p43"/>
            <p:cNvGrpSpPr/>
            <p:nvPr/>
          </p:nvGrpSpPr>
          <p:grpSpPr>
            <a:xfrm>
              <a:off x="6477263" y="2556718"/>
              <a:ext cx="4927622" cy="3249493"/>
              <a:chOff x="6477263" y="1914032"/>
              <a:chExt cx="4927622" cy="3249493"/>
            </a:xfrm>
          </p:grpSpPr>
          <p:sp>
            <p:nvSpPr>
              <p:cNvPr id="331" name="Google Shape;331;p43"/>
              <p:cNvSpPr txBox="1"/>
              <p:nvPr/>
            </p:nvSpPr>
            <p:spPr>
              <a:xfrm>
                <a:off x="6477263" y="1914032"/>
                <a:ext cx="1985400" cy="8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en-GB" sz="1200" b="1" i="0" strike="noStrike" cap="none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Faulty </a:t>
                </a:r>
                <a:endParaRPr sz="1200" b="0" i="0" strike="noStrike" cap="none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en-GB" sz="1200" b="1" i="0" strike="noStrike" cap="none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Hardware / Cable</a:t>
                </a:r>
                <a:endParaRPr sz="1200" b="0" i="0" strike="noStrike" cap="none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332" name="Google Shape;332;p43"/>
              <p:cNvGrpSpPr/>
              <p:nvPr/>
            </p:nvGrpSpPr>
            <p:grpSpPr>
              <a:xfrm>
                <a:off x="9053530" y="2277687"/>
                <a:ext cx="2351355" cy="2885838"/>
                <a:chOff x="3639623" y="2233682"/>
                <a:chExt cx="2351355" cy="2885838"/>
              </a:xfrm>
            </p:grpSpPr>
            <p:sp>
              <p:nvSpPr>
                <p:cNvPr id="333" name="Google Shape;333;p43"/>
                <p:cNvSpPr/>
                <p:nvPr/>
              </p:nvSpPr>
              <p:spPr>
                <a:xfrm>
                  <a:off x="4322605" y="4135930"/>
                  <a:ext cx="904958" cy="983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650" h="983590" extrusionOk="0">
                      <a:moveTo>
                        <a:pt x="491825" y="0"/>
                      </a:moveTo>
                      <a:cubicBezTo>
                        <a:pt x="763319" y="0"/>
                        <a:pt x="983650" y="220313"/>
                        <a:pt x="983650" y="491795"/>
                      </a:cubicBezTo>
                      <a:cubicBezTo>
                        <a:pt x="983650" y="763278"/>
                        <a:pt x="763319" y="983590"/>
                        <a:pt x="491825" y="983590"/>
                      </a:cubicBezTo>
                      <a:cubicBezTo>
                        <a:pt x="220330" y="983590"/>
                        <a:pt x="0" y="763278"/>
                        <a:pt x="0" y="491795"/>
                      </a:cubicBezTo>
                      <a:cubicBezTo>
                        <a:pt x="0" y="220313"/>
                        <a:pt x="220330" y="0"/>
                        <a:pt x="491825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Arial" panose="020B0604020202020204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4" name="Google Shape;334;p43"/>
                <p:cNvSpPr/>
                <p:nvPr/>
              </p:nvSpPr>
              <p:spPr>
                <a:xfrm>
                  <a:off x="3639623" y="2233682"/>
                  <a:ext cx="2351355" cy="239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355" h="2395780" extrusionOk="0">
                      <a:moveTo>
                        <a:pt x="384164" y="1737"/>
                      </a:moveTo>
                      <a:lnTo>
                        <a:pt x="582868" y="1737"/>
                      </a:lnTo>
                      <a:lnTo>
                        <a:pt x="508285" y="113298"/>
                      </a:lnTo>
                      <a:cubicBezTo>
                        <a:pt x="337657" y="388242"/>
                        <a:pt x="213473" y="738995"/>
                        <a:pt x="213473" y="1202165"/>
                      </a:cubicBezTo>
                      <a:cubicBezTo>
                        <a:pt x="213473" y="1728029"/>
                        <a:pt x="372298" y="2103723"/>
                        <a:pt x="584029" y="2395780"/>
                      </a:cubicBezTo>
                      <a:lnTo>
                        <a:pt x="384164" y="2395780"/>
                      </a:lnTo>
                      <a:cubicBezTo>
                        <a:pt x="196382" y="2155026"/>
                        <a:pt x="0" y="1779333"/>
                        <a:pt x="0" y="1200429"/>
                      </a:cubicBezTo>
                      <a:cubicBezTo>
                        <a:pt x="0" y="624998"/>
                        <a:pt x="196382" y="251041"/>
                        <a:pt x="384164" y="1737"/>
                      </a:cubicBezTo>
                      <a:close/>
                      <a:moveTo>
                        <a:pt x="1763952" y="0"/>
                      </a:moveTo>
                      <a:lnTo>
                        <a:pt x="1967192" y="0"/>
                      </a:lnTo>
                      <a:cubicBezTo>
                        <a:pt x="2151599" y="244228"/>
                        <a:pt x="2351355" y="619921"/>
                        <a:pt x="2351355" y="1193615"/>
                      </a:cubicBezTo>
                      <a:cubicBezTo>
                        <a:pt x="2347980" y="1772519"/>
                        <a:pt x="2151599" y="2148213"/>
                        <a:pt x="1967192" y="2395780"/>
                      </a:cubicBezTo>
                      <a:lnTo>
                        <a:pt x="1763952" y="2395780"/>
                      </a:lnTo>
                      <a:cubicBezTo>
                        <a:pt x="1979057" y="2107196"/>
                        <a:pt x="2134508" y="1726426"/>
                        <a:pt x="2134508" y="1193615"/>
                      </a:cubicBezTo>
                      <a:cubicBezTo>
                        <a:pt x="2134508" y="671091"/>
                        <a:pt x="1972308" y="293661"/>
                        <a:pt x="1763952" y="0"/>
                      </a:cubicBezTo>
                      <a:close/>
                      <a:moveTo>
                        <a:pt x="584029" y="0"/>
                      </a:moveTo>
                      <a:lnTo>
                        <a:pt x="584029" y="1737"/>
                      </a:lnTo>
                      <a:lnTo>
                        <a:pt x="582868" y="1737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 panose="020B0604020202020204"/>
                    <a:buNone/>
                  </a:pPr>
                  <a:endParaRPr sz="3000" b="0" i="0" u="none" strike="noStrike" cap="none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sp>
          <p:nvSpPr>
            <p:cNvPr id="335" name="Google Shape;335;p43"/>
            <p:cNvSpPr txBox="1"/>
            <p:nvPr/>
          </p:nvSpPr>
          <p:spPr>
            <a:xfrm>
              <a:off x="9744828" y="5006913"/>
              <a:ext cx="8883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 panose="02000000000000000000"/>
                <a:buNone/>
              </a:pPr>
              <a:r>
                <a:rPr lang="en-GB" sz="16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36" name="Google Shape;336;p43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Common Reasons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2" name="Google Shape;342;p44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44" name="Google Shape;344;p44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45" name="Google Shape;345;p44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47" name="Google Shape;347;p44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Basic Network Check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201173" y="949300"/>
            <a:ext cx="4029900" cy="99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2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1: </a:t>
            </a:r>
            <a:br>
              <a:rPr lang="en-GB" sz="12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5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lang="en-US" altLang="zh-CN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</a:t>
            </a: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Printer &amp; SH Router are turned ON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altLang="zh-CN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 </a:t>
            </a: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Printer Error Light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5500" y="2256600"/>
            <a:ext cx="2873351" cy="21778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1" name="Google Shape;351;p44"/>
          <p:cNvSpPr txBox="1"/>
          <p:nvPr/>
        </p:nvSpPr>
        <p:spPr>
          <a:xfrm>
            <a:off x="4360098" y="949300"/>
            <a:ext cx="4029900" cy="230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2:</a:t>
            </a:r>
            <a:b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200" b="1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Printer Error Light </a:t>
            </a:r>
            <a:r>
              <a:rPr lang="en-GB" sz="10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</a:t>
            </a:r>
            <a:endParaRPr sz="10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365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Receipt Roll </a:t>
            </a:r>
            <a:endParaRPr lang="en-GB"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365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altLang="zh-CN" sz="1000"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S</a:t>
            </a: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earch Printer &amp; Test Print on POS App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Printer Error Light </a:t>
            </a:r>
            <a:r>
              <a:rPr lang="en-GB" sz="10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OFF</a:t>
            </a:r>
            <a:endParaRPr sz="1000" b="1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365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Turn OFF the printer (wait 10 seconds) &gt; then ON again. </a:t>
            </a:r>
            <a:endParaRPr lang="en-GB"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365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Printer &amp; Test Print on POS App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 | POS = Point of Sale | APP = Application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9" name="Google Shape;359;p45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61" name="Google Shape;361;p45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62" name="Google Shape;362;p45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64" name="Google Shape;364;p45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Basic Network Check (Cont.)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149175" y="952800"/>
            <a:ext cx="5342100" cy="135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2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</a:t>
            </a: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 (If Printer is still not working)</a:t>
            </a:r>
            <a:r>
              <a:rPr lang="en-GB" sz="12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br>
              <a:rPr lang="en-GB" sz="12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200" b="1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•"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LAN Cable is connected from SH Router (LAN Port) to Printer (LAN Port).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•"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LAN Port status lights (Green &amp; Orange) are ON.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368" name="Google Shape;368;p45" descr="Identifying Your Printer's IP Address on a Printer without an LCD Control  Pane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00075" y="1163178"/>
            <a:ext cx="2678574" cy="1814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9" name="Google Shape;369;p45" descr="Diagram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971698" y="3401592"/>
            <a:ext cx="2135325" cy="86130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0" name="Google Shape;370;p45"/>
          <p:cNvSpPr/>
          <p:nvPr/>
        </p:nvSpPr>
        <p:spPr>
          <a:xfrm>
            <a:off x="623375" y="2141125"/>
            <a:ext cx="4511100" cy="1245300"/>
          </a:xfrm>
          <a:prstGeom prst="roundRect">
            <a:avLst>
              <a:gd name="adj" fmla="val 6526"/>
            </a:avLst>
          </a:prstGeom>
          <a:solidFill>
            <a:srgbClr val="FFFFFF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679475" y="2094725"/>
            <a:ext cx="44550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GB" sz="10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</a:t>
            </a:r>
            <a:r>
              <a:rPr lang="en-GB" sz="10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he Ethernet Connector has 2 LED status indicator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Link LED (</a:t>
            </a:r>
            <a:r>
              <a:rPr lang="en-GB" sz="10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Green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 :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Indicates valid Printer – Ethernet connectivity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Power LED (</a:t>
            </a:r>
            <a:r>
              <a:rPr lang="en-GB" sz="1000" b="1">
                <a:solidFill>
                  <a:srgbClr val="BCB2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Yellow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/</a:t>
            </a:r>
            <a:r>
              <a:rPr lang="en-GB" sz="1000" b="1">
                <a:solidFill>
                  <a:srgbClr val="EF86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Orange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 :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Indicates power is ON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2" name="Google Shape;372;p45"/>
          <p:cNvSpPr/>
          <p:nvPr/>
        </p:nvSpPr>
        <p:spPr>
          <a:xfrm>
            <a:off x="623375" y="3648550"/>
            <a:ext cx="4511100" cy="1031400"/>
          </a:xfrm>
          <a:prstGeom prst="roundRect">
            <a:avLst>
              <a:gd name="adj" fmla="val 6526"/>
            </a:avLst>
          </a:prstGeom>
          <a:solidFill>
            <a:srgbClr val="FFFFFF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3" name="Google Shape;373;p45"/>
          <p:cNvSpPr txBox="1"/>
          <p:nvPr/>
        </p:nvSpPr>
        <p:spPr>
          <a:xfrm>
            <a:off x="651425" y="3648550"/>
            <a:ext cx="4455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Link LED (</a:t>
            </a:r>
            <a:r>
              <a:rPr lang="en-GB" sz="10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Green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 is OFF :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LAN Cable could be faulty or loose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Power LED (</a:t>
            </a:r>
            <a:r>
              <a:rPr lang="en-GB" sz="1000" b="1">
                <a:solidFill>
                  <a:srgbClr val="BCB2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Yellow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/</a:t>
            </a:r>
            <a:r>
              <a:rPr lang="en-GB" sz="1000" b="1">
                <a:solidFill>
                  <a:srgbClr val="EF86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Orange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 is OFF: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Could be printer issue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4" name="Google Shape;374;p45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 | LAN = Local Area Network 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80" name="Google Shape;380;p46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6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82" name="Google Shape;382;p46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83" name="Google Shape;383;p46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85" name="Google Shape;385;p46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Basic Network Check (Cont.)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87" name="Google Shape;387;p46"/>
          <p:cNvSpPr txBox="1"/>
          <p:nvPr/>
        </p:nvSpPr>
        <p:spPr>
          <a:xfrm>
            <a:off x="166225" y="1055075"/>
            <a:ext cx="4151400" cy="238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2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</a:t>
            </a: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 (Cont.):</a:t>
            </a:r>
            <a:b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•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POS devices are connected to StoreHub Router via WiFi.</a:t>
            </a:r>
            <a:endParaRPr lang="en-GB"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•"/>
            </a:pPr>
            <a:endParaRPr lang="en-GB"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•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Enable Local Network Settings (iPad Only)</a:t>
            </a:r>
            <a:endParaRPr lang="en-GB"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•"/>
            </a:pPr>
            <a:endParaRPr lang="en-GB"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•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Force quit &amp; re-open StoreHub POS App. </a:t>
            </a:r>
            <a:endParaRPr lang="en-GB"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•"/>
            </a:pPr>
            <a:endParaRPr lang="en-GB"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•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Printer &amp; Test Print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000" b="1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000" b="1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95050" y="1138237"/>
            <a:ext cx="3931751" cy="28670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Advanced Troubleshooting: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Feed Test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396" name="Google Shape;396;p47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8" name="Google Shape;398;p47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9" name="Google Shape;399;p47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01" name="Google Shape;401;p47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47"/>
          <p:cNvGrpSpPr/>
          <p:nvPr/>
        </p:nvGrpSpPr>
        <p:grpSpPr>
          <a:xfrm>
            <a:off x="4731036" y="2752007"/>
            <a:ext cx="3599951" cy="1194652"/>
            <a:chOff x="639686" y="5392067"/>
            <a:chExt cx="5219589" cy="906000"/>
          </a:xfrm>
        </p:grpSpPr>
        <p:sp>
          <p:nvSpPr>
            <p:cNvPr id="403" name="Google Shape;403;p47"/>
            <p:cNvSpPr/>
            <p:nvPr/>
          </p:nvSpPr>
          <p:spPr>
            <a:xfrm>
              <a:off x="649056" y="5392067"/>
              <a:ext cx="5102700" cy="906000"/>
            </a:xfrm>
            <a:prstGeom prst="roundRect">
              <a:avLst>
                <a:gd name="adj" fmla="val 2253"/>
              </a:avLst>
            </a:prstGeom>
            <a:solidFill>
              <a:srgbClr val="FFFFFF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674075" y="5659953"/>
              <a:ext cx="51852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58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AutoNum type="arabicPeriod"/>
              </a:pPr>
              <a:r>
                <a:rPr lang="en-GB"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 not keep finger on</a:t>
              </a:r>
              <a:r>
                <a:rPr lang="en-GB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GB"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button for extended period of time!</a:t>
              </a:r>
              <a:endParaRPr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171450" marR="0" lvl="0" indent="-158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AutoNum type="arabicPeriod"/>
              </a:pPr>
              <a:r>
                <a:rPr lang="en-GB" sz="10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Holding it for more than three seconds will reset the printer's settings.</a:t>
              </a:r>
              <a:endParaRPr sz="10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639686" y="5412200"/>
              <a:ext cx="51027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200" b="1" i="0" u="none" strike="noStrike" cap="none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Notes!</a:t>
              </a:r>
              <a:endParaRPr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406" name="Google Shape;406;p47"/>
          <p:cNvPicPr preferRelativeResize="0"/>
          <p:nvPr/>
        </p:nvPicPr>
        <p:blipFill rotWithShape="1">
          <a:blip r:embed="rId4"/>
          <a:srcRect l="14110" r="16517"/>
          <a:stretch>
            <a:fillRect/>
          </a:stretch>
        </p:blipFill>
        <p:spPr>
          <a:xfrm>
            <a:off x="477075" y="1247825"/>
            <a:ext cx="3824750" cy="2913625"/>
          </a:xfrm>
          <a:prstGeom prst="rect">
            <a:avLst/>
          </a:prstGeom>
          <a:noFill/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7" name="Google Shape;407;p47"/>
          <p:cNvSpPr/>
          <p:nvPr/>
        </p:nvSpPr>
        <p:spPr>
          <a:xfrm>
            <a:off x="4703400" y="1287988"/>
            <a:ext cx="3553800" cy="1049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47"/>
          <p:cNvSpPr/>
          <p:nvPr/>
        </p:nvSpPr>
        <p:spPr>
          <a:xfrm>
            <a:off x="4703400" y="1379486"/>
            <a:ext cx="3506400" cy="90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Turn </a:t>
            </a:r>
            <a:r>
              <a:rPr lang="en-GB" sz="1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OFF 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printer &gt; press &amp; hold the Feed button &gt; While holding, turn ON the printer and release the feed button after 2 seconds.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Understanding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Feed Test Result (Common Results)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16" name="Google Shape;416;p48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8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18" name="Google Shape;418;p48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9" name="Google Shape;419;p48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8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21" name="Google Shape;421;p48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8"/>
          <p:cNvSpPr/>
          <p:nvPr/>
        </p:nvSpPr>
        <p:spPr>
          <a:xfrm>
            <a:off x="1908163" y="1061638"/>
            <a:ext cx="2445600" cy="1302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48"/>
          <p:cNvSpPr/>
          <p:nvPr/>
        </p:nvSpPr>
        <p:spPr>
          <a:xfrm>
            <a:off x="1946863" y="1061638"/>
            <a:ext cx="23682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Combination A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Address: 10.1.8.x / 10.1.2.x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Gateway: 10.1.8.1 / 10.1.2.1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 DHCP: Disabled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4790238" y="1061638"/>
            <a:ext cx="2445600" cy="1302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5" name="Google Shape;425;p48"/>
          <p:cNvSpPr/>
          <p:nvPr/>
        </p:nvSpPr>
        <p:spPr>
          <a:xfrm>
            <a:off x="4828938" y="1085638"/>
            <a:ext cx="23682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Combination B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Address: 10.1.8.x / 10.1.2.x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Gateway: 10.1.8.1 / 10.1.2.1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 DHCP: Enabled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26" name="Google Shape;426;p48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27" name="Google Shape;427;p48"/>
          <p:cNvPicPr preferRelativeResize="0"/>
          <p:nvPr/>
        </p:nvPicPr>
        <p:blipFill rotWithShape="1">
          <a:blip r:embed="rId4"/>
          <a:srcRect l="30801" t="9483" r="36650" b="65239"/>
          <a:stretch>
            <a:fillRect/>
          </a:stretch>
        </p:blipFill>
        <p:spPr>
          <a:xfrm>
            <a:off x="2262463" y="2590863"/>
            <a:ext cx="1633526" cy="20900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8" name="Google Shape;428;p48"/>
          <p:cNvPicPr preferRelativeResize="0"/>
          <p:nvPr/>
        </p:nvPicPr>
        <p:blipFill rotWithShape="1">
          <a:blip r:embed="rId5"/>
          <a:srcRect l="27065" t="10985" r="39975" b="62215"/>
          <a:stretch>
            <a:fillRect/>
          </a:stretch>
        </p:blipFill>
        <p:spPr>
          <a:xfrm>
            <a:off x="5208263" y="2590863"/>
            <a:ext cx="1589474" cy="21297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9" name="Google Shape;429;p48"/>
          <p:cNvSpPr/>
          <p:nvPr/>
        </p:nvSpPr>
        <p:spPr>
          <a:xfrm>
            <a:off x="2345863" y="4143238"/>
            <a:ext cx="1302300" cy="351000"/>
          </a:xfrm>
          <a:prstGeom prst="rect">
            <a:avLst/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0" name="Google Shape;430;p48"/>
          <p:cNvSpPr/>
          <p:nvPr/>
        </p:nvSpPr>
        <p:spPr>
          <a:xfrm>
            <a:off x="5229813" y="4125188"/>
            <a:ext cx="1302300" cy="351000"/>
          </a:xfrm>
          <a:prstGeom prst="rect">
            <a:avLst/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1" name="Google Shape;431;p48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DHCP = Dynamic Host Configuration Protocol | IP = Internet Protocol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7" name="Google Shape;437;p49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9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39" name="Google Shape;439;p49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40" name="Google Shape;440;p49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9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42" name="Google Shape;442;p49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9"/>
          <p:cNvSpPr/>
          <p:nvPr/>
        </p:nvSpPr>
        <p:spPr>
          <a:xfrm>
            <a:off x="1642350" y="3187675"/>
            <a:ext cx="2359200" cy="1407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4" name="Google Shape;444;p49"/>
          <p:cNvSpPr/>
          <p:nvPr/>
        </p:nvSpPr>
        <p:spPr>
          <a:xfrm>
            <a:off x="1637850" y="3301175"/>
            <a:ext cx="23682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Diagnose: 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Printer most likely still within connection.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45" name="Google Shape;445;p49"/>
          <p:cNvSpPr/>
          <p:nvPr/>
        </p:nvSpPr>
        <p:spPr>
          <a:xfrm>
            <a:off x="4952663" y="3088372"/>
            <a:ext cx="2511900" cy="16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6" name="Google Shape;446;p49"/>
          <p:cNvSpPr/>
          <p:nvPr/>
        </p:nvSpPr>
        <p:spPr>
          <a:xfrm>
            <a:off x="4986763" y="3147813"/>
            <a:ext cx="25707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Solution: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Reset Network Settings (iPad)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 Restart Printer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Re-open StoreHub POS App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4. Search Printer again.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Understanding Feed Test Result (Combination A)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48" name="Google Shape;448;p49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49" name="Google Shape;449;p49"/>
          <p:cNvSpPr/>
          <p:nvPr/>
        </p:nvSpPr>
        <p:spPr>
          <a:xfrm>
            <a:off x="2065475" y="1153025"/>
            <a:ext cx="2445600" cy="1302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0" name="Google Shape;450;p49"/>
          <p:cNvSpPr/>
          <p:nvPr/>
        </p:nvSpPr>
        <p:spPr>
          <a:xfrm>
            <a:off x="2104175" y="1153025"/>
            <a:ext cx="23682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Combination A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Address: 10.1.8.x / 10.1.2.x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Gateway: 10.1.8.1 / 10.1.2.1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 DHCP: Disabled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51" name="Google Shape;451;p49"/>
          <p:cNvGrpSpPr/>
          <p:nvPr/>
        </p:nvGrpSpPr>
        <p:grpSpPr>
          <a:xfrm>
            <a:off x="4929450" y="1235863"/>
            <a:ext cx="1633526" cy="1136927"/>
            <a:chOff x="4754700" y="1839001"/>
            <a:chExt cx="1633526" cy="1136927"/>
          </a:xfrm>
        </p:grpSpPr>
        <p:pic>
          <p:nvPicPr>
            <p:cNvPr id="452" name="Google Shape;452;p49"/>
            <p:cNvPicPr preferRelativeResize="0"/>
            <p:nvPr/>
          </p:nvPicPr>
          <p:blipFill rotWithShape="1">
            <a:blip r:embed="rId4"/>
            <a:srcRect l="30801" t="21010" r="36650" b="65239"/>
            <a:stretch>
              <a:fillRect/>
            </a:stretch>
          </p:blipFill>
          <p:spPr>
            <a:xfrm>
              <a:off x="4754700" y="1839001"/>
              <a:ext cx="1633526" cy="1136927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53" name="Google Shape;453;p49"/>
            <p:cNvSpPr/>
            <p:nvPr/>
          </p:nvSpPr>
          <p:spPr>
            <a:xfrm>
              <a:off x="4838100" y="2438225"/>
              <a:ext cx="1302300" cy="351000"/>
            </a:xfrm>
            <a:prstGeom prst="rect">
              <a:avLst/>
            </a:prstGeom>
            <a:noFill/>
            <a:ln w="28575" cap="flat" cmpd="sng">
              <a:solidFill>
                <a:srgbClr val="FF94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4" name="Google Shape;454;p49"/>
          <p:cNvSpPr/>
          <p:nvPr/>
        </p:nvSpPr>
        <p:spPr>
          <a:xfrm rot="-9109919">
            <a:off x="2722963" y="2553745"/>
            <a:ext cx="306953" cy="53257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41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5" name="Google Shape;455;p49"/>
          <p:cNvSpPr/>
          <p:nvPr/>
        </p:nvSpPr>
        <p:spPr>
          <a:xfrm rot="5400000">
            <a:off x="4364824" y="3573603"/>
            <a:ext cx="306900" cy="532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41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6" name="Google Shape;456;p49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DHCP = Dynamic Host Configuration Protocol | IP = Internet Protocol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62" name="Google Shape;462;p50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0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64" name="Google Shape;464;p50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65" name="Google Shape;465;p50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0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67" name="Google Shape;467;p50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0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Troubleshooting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Video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(Combination A - Android)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69" name="Google Shape;469;p50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70" name="Google Shape;470;p50" descr="Looking for a point-of-sale (POS) system for your retail or F&amp;B business? Apply for your free demo now: https://bit.ly/free-demo-sign-up &#10;&#10;StoreHub is the operating system of successful omnichannel businesses. Our platform enables restaurant &amp; retail entrepreneurs to automate the growth of their revenue and customer base, as well as the entire process of running their operations.&#10;&#10;StoreHub offers your business an easy-to-use and tablet-based point of sale (POS) system with all-in-one solutions that will help you manage and grow your business, even on-the-go. Features include inventory, employee, and customer management, as well as ecommerce, QR table ordering, and an integrated customer loyalty program.&#10;&#10;Subscribe to our YouTube page for more videos: http://www.youtube.com/c/StorehubApp!&#10;&#10;▶️ Website : https://www.storehub.com&#10;▶️ Facebook : https://www.facebook.com/Storehub&#10;▶️ Instagram: https://instagram.com/StorehubPOS&#10;▶️ Twitter : https://twitter.com/StorehubPOS&#10;▶️ LinkedIn : https://www.linkedin.com/company/StoreHub" title="Android: XPrinter Troubleshooting - Feed Test Result (EN)">
            <a:hlinkClick r:id="rId4"/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8575" y="1076854"/>
            <a:ext cx="6640350" cy="373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76" name="Google Shape;476;p51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1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8" name="Google Shape;478;p51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79" name="Google Shape;479;p51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1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81" name="Google Shape;481;p51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1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Troubleshooting Video (Combination A - iPad)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83" name="Google Shape;483;p51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84" name="Google Shape;484;p51" descr="Looking for a point-of-sale (POS) system for your retail or F&amp;B business? Apply for your free demo now: https://bit.ly/free-demo-sign-up &#10;&#10;StoreHub is the operating system of successful omnichannel businesses. Our platform enables restaurant &amp; retail entrepreneurs to automate the growth of their revenue and customer base, as well as the entire process of running their operations.&#10;&#10;StoreHub offers your business an easy-to-use and tablet-based point of sale (POS) system with all-in-one solutions that will help you manage and grow your business, even on-the-go. Features include inventory, employee, and customer management, as well as ecommerce, QR table ordering, and an integrated customer loyalty program.&#10;&#10;Subscribe to our YouTube page for more videos: http://www.youtube.com/c/StorehubApp!&#10;&#10;▶️ Website : https://www.storehub.com&#10;▶️ Facebook : https://www.facebook.com/Storehub&#10;▶️ Instagram: https://instagram.com/StorehubPOS&#10;▶️ Twitter : https://twitter.com/StorehubPOS&#10;▶️ LinkedIn : https://www.linkedin.com/company/StoreHub" title="iPad: XPrinter Troubleshooting - Feed Test Result (EN)">
            <a:hlinkClick r:id="rId4"/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8575" y="1076854"/>
            <a:ext cx="6640350" cy="37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4"/>
          <p:cNvSpPr txBox="1"/>
          <p:nvPr/>
        </p:nvSpPr>
        <p:spPr>
          <a:xfrm>
            <a:off x="539553" y="3507854"/>
            <a:ext cx="387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Basic Networking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1" name="Google Shape;151;p3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08275" y="4589275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90" name="Google Shape;490;p52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2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92" name="Google Shape;492;p52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3" name="Google Shape;493;p52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2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5" name="Google Shape;495;p52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2"/>
          <p:cNvSpPr/>
          <p:nvPr/>
        </p:nvSpPr>
        <p:spPr>
          <a:xfrm>
            <a:off x="1787275" y="3184325"/>
            <a:ext cx="2359200" cy="1407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7" name="Google Shape;497;p52"/>
          <p:cNvSpPr/>
          <p:nvPr/>
        </p:nvSpPr>
        <p:spPr>
          <a:xfrm>
            <a:off x="5114625" y="3212874"/>
            <a:ext cx="2511900" cy="1302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8" name="Google Shape;498;p52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Understanding Feed Test Result (Combination B)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00" name="Google Shape;500;p52"/>
          <p:cNvSpPr/>
          <p:nvPr/>
        </p:nvSpPr>
        <p:spPr>
          <a:xfrm>
            <a:off x="2065475" y="1153025"/>
            <a:ext cx="2445600" cy="1302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1" name="Google Shape;501;p52"/>
          <p:cNvSpPr/>
          <p:nvPr/>
        </p:nvSpPr>
        <p:spPr>
          <a:xfrm>
            <a:off x="2104175" y="1177025"/>
            <a:ext cx="23682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Combination B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Address: 10.1.8.x / 10.1.2.x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Gateway: 10.1.8.1 / 10.1.2.1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 DHCP: Enabled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02" name="Google Shape;502;p52"/>
          <p:cNvSpPr/>
          <p:nvPr/>
        </p:nvSpPr>
        <p:spPr>
          <a:xfrm>
            <a:off x="1782763" y="3184325"/>
            <a:ext cx="23682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Diagnose: 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DHCP: Enabled; There are 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possibilities printer might still be within connection but 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most likely will have connection issue.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03" name="Google Shape;503;p52"/>
          <p:cNvSpPr/>
          <p:nvPr/>
        </p:nvSpPr>
        <p:spPr>
          <a:xfrm>
            <a:off x="5154825" y="3236863"/>
            <a:ext cx="25707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Solution: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Reset Printer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 Configure Printer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Fix IP Address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04" name="Google Shape;504;p52"/>
          <p:cNvPicPr preferRelativeResize="0"/>
          <p:nvPr/>
        </p:nvPicPr>
        <p:blipFill rotWithShape="1">
          <a:blip r:embed="rId4"/>
          <a:srcRect l="27065" t="22928" r="39975" b="62215"/>
          <a:stretch>
            <a:fillRect/>
          </a:stretch>
        </p:blipFill>
        <p:spPr>
          <a:xfrm>
            <a:off x="4928616" y="1234440"/>
            <a:ext cx="1589474" cy="1180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5" name="Google Shape;505;p52"/>
          <p:cNvSpPr/>
          <p:nvPr/>
        </p:nvSpPr>
        <p:spPr>
          <a:xfrm>
            <a:off x="4960650" y="1794975"/>
            <a:ext cx="1302300" cy="359400"/>
          </a:xfrm>
          <a:prstGeom prst="rect">
            <a:avLst/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6" name="Google Shape;506;p52"/>
          <p:cNvSpPr/>
          <p:nvPr/>
        </p:nvSpPr>
        <p:spPr>
          <a:xfrm rot="-9109919">
            <a:off x="2722963" y="2553745"/>
            <a:ext cx="306953" cy="53257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41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7" name="Google Shape;507;p52"/>
          <p:cNvSpPr/>
          <p:nvPr/>
        </p:nvSpPr>
        <p:spPr>
          <a:xfrm rot="5400000">
            <a:off x="4479349" y="3577878"/>
            <a:ext cx="306900" cy="532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41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8" name="Google Shape;508;p52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DHCP = Dynamic Host Configuration Protocol | IP = Internet Protocol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14" name="Google Shape;514;p53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3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6" name="Google Shape;516;p53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17" name="Google Shape;517;p53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3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19" name="Google Shape;519;p53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3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21" name="Google Shape;521;p53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Troubleshooting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Video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(Combination B - Android)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22" name="Google Shape;522;p53" descr="Looking for a point-of-sale (POS) system for your retail or F&amp;B business? Apply for your free demo now: https://bit.ly/free-demo-sign-up &#10;&#10;StoreHub is the operating system of successful omnichannel businesses. Our platform enables restaurant &amp; retail entrepreneurs to automate the growth of their revenue and customer base, as well as the entire process of running their operations.&#10;&#10;StoreHub offers your business an easy-to-use and tablet-based point of sale (POS) system with all-in-one solutions that will help you manage and grow your business, even on-the-go. Features include inventory, employee, and customer management, as well as ecommerce, QR table ordering, and an integrated customer loyalty program.&#10;&#10;Subscribe to our YouTube page for more videos: http://www.youtube.com/c/StorehubApp!&#10;&#10;▶️ Website : https://www.storehub.com&#10;▶️ Facebook : https://www.facebook.com/Storehub&#10;▶️ Instagram: https://instagram.com/StorehubPOS&#10;▶️ Twitter : https://twitter.com/StorehubPOS&#10;▶️ LinkedIn : https://www.linkedin.com/company/StoreHub" title="Android: XPrinter Toubleshooting - Reset &amp; Configure (EN)">
            <a:hlinkClick r:id="rId4"/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8575" y="1076850"/>
            <a:ext cx="6640355" cy="37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28" name="Google Shape;528;p54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4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30" name="Google Shape;530;p54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31" name="Google Shape;531;p54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4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33" name="Google Shape;533;p54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4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Unable to Search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35" name="Google Shape;535;p54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Troubleshooting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Video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(Combination B  - iPad)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36" name="Google Shape;536;p54" descr="Looking for a point-of-sale (POS) system for your retail or F&amp;B business? Apply for your free demo now: https://bit.ly/free-demo-sign-up &#10;&#10;StoreHub is the operating system of successful omnichannel businesses. Our platform enables restaurant &amp; retail entrepreneurs to automate the growth of their revenue and customer base, as well as the entire process of running their operations.&#10;&#10;StoreHub offers your business an easy-to-use and tablet-based point of sale (POS) system with all-in-one solutions that will help you manage and grow your business, even on-the-go. Features include inventory, employee, and customer management, as well as ecommerce, QR table ordering, and an integrated customer loyalty program.&#10;&#10;Subscribe to our YouTube page for more videos: http://www.youtube.com/c/StorehubApp!&#10;&#10;▶️ Website : https://www.storehub.com&#10;▶️ Facebook : https://www.facebook.com/Storehub&#10;▶️ Instagram: https://instagram.com/StorehubPOS&#10;▶️ Twitter : https://twitter.com/StorehubPOS&#10;▶️ LinkedIn : https://www.linkedin.com/company/StoreHub" title="iPad: XPrinter Troubleshooting - Reset &amp; Configuration (EN)">
            <a:hlinkClick r:id="rId4"/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8575" y="1076854"/>
            <a:ext cx="6640355" cy="37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42" name="Google Shape;542;p55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5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44" name="Google Shape;544;p55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45" name="Google Shape;545;p55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5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47" name="Google Shape;547;p55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5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Common Issues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9" name="Google Shape;549;p55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Troubleshooting -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550" name="Google Shape;550;p55"/>
          <p:cNvGrpSpPr/>
          <p:nvPr/>
        </p:nvGrpSpPr>
        <p:grpSpPr>
          <a:xfrm>
            <a:off x="1888383" y="2230342"/>
            <a:ext cx="4993754" cy="5005499"/>
            <a:chOff x="1164027" y="1383457"/>
            <a:chExt cx="6658338" cy="6673999"/>
          </a:xfrm>
        </p:grpSpPr>
        <p:grpSp>
          <p:nvGrpSpPr>
            <p:cNvPr id="551" name="Google Shape;551;p55"/>
            <p:cNvGrpSpPr/>
            <p:nvPr/>
          </p:nvGrpSpPr>
          <p:grpSpPr>
            <a:xfrm>
              <a:off x="1164027" y="1383457"/>
              <a:ext cx="6658338" cy="6673999"/>
              <a:chOff x="1522923" y="1647601"/>
              <a:chExt cx="4869342" cy="5210398"/>
            </a:xfrm>
          </p:grpSpPr>
          <p:sp>
            <p:nvSpPr>
              <p:cNvPr id="552" name="Google Shape;552;p55"/>
              <p:cNvSpPr/>
              <p:nvPr/>
            </p:nvSpPr>
            <p:spPr>
              <a:xfrm>
                <a:off x="1522923" y="2316354"/>
                <a:ext cx="667746" cy="4541645"/>
              </a:xfrm>
              <a:custGeom>
                <a:avLst/>
                <a:gdLst/>
                <a:ahLst/>
                <a:cxnLst/>
                <a:rect l="l" t="t" r="r" b="b"/>
                <a:pathLst>
                  <a:path w="667746" h="4541645" extrusionOk="0">
                    <a:moveTo>
                      <a:pt x="0" y="0"/>
                    </a:moveTo>
                    <a:lnTo>
                      <a:pt x="667746" y="0"/>
                    </a:lnTo>
                    <a:lnTo>
                      <a:pt x="667746" y="4541645"/>
                    </a:lnTo>
                    <a:lnTo>
                      <a:pt x="0" y="45416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B100"/>
              </a:solidFill>
              <a:ln>
                <a:noFill/>
              </a:ln>
            </p:spPr>
            <p:txBody>
              <a:bodyPr spcFirstLastPara="1" wrap="square" lIns="28575" tIns="28575" rIns="28575" bIns="2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00"/>
                  <a:buFont typeface="Arial" panose="020B0604020202020204"/>
                  <a:buNone/>
                </a:pPr>
                <a:endParaRPr sz="23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3" name="Google Shape;553;p55"/>
              <p:cNvSpPr/>
              <p:nvPr/>
            </p:nvSpPr>
            <p:spPr>
              <a:xfrm>
                <a:off x="1522923" y="1647601"/>
                <a:ext cx="4869342" cy="66873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962" y="0"/>
                    </a:moveTo>
                    <a:lnTo>
                      <a:pt x="0" y="21600"/>
                    </a:lnTo>
                    <a:lnTo>
                      <a:pt x="0" y="21600"/>
                    </a:lnTo>
                    <a:lnTo>
                      <a:pt x="2962" y="21600"/>
                    </a:lnTo>
                    <a:lnTo>
                      <a:pt x="19762" y="21600"/>
                    </a:lnTo>
                    <a:lnTo>
                      <a:pt x="21600" y="10784"/>
                    </a:lnTo>
                    <a:lnTo>
                      <a:pt x="19762" y="0"/>
                    </a:lnTo>
                    <a:close/>
                  </a:path>
                </a:pathLst>
              </a:custGeom>
              <a:solidFill>
                <a:srgbClr val="FFCC4C"/>
              </a:solidFill>
              <a:ln>
                <a:noFill/>
              </a:ln>
            </p:spPr>
            <p:txBody>
              <a:bodyPr spcFirstLastPara="1" wrap="square" lIns="28575" tIns="28575" rIns="28575" bIns="2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00"/>
                  <a:buFont typeface="Arial" panose="020B0604020202020204"/>
                  <a:buNone/>
                </a:pPr>
                <a:endParaRPr sz="23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554" name="Google Shape;554;p55"/>
            <p:cNvSpPr txBox="1"/>
            <p:nvPr/>
          </p:nvSpPr>
          <p:spPr>
            <a:xfrm>
              <a:off x="2567478" y="1627201"/>
              <a:ext cx="29763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 panose="02000000000000000000"/>
                <a:buNone/>
              </a:pPr>
              <a:r>
                <a:rPr lang="en-GB" sz="1400" b="1" i="0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Printer Print Blank</a:t>
              </a:r>
              <a:endParaRPr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555" name="Google Shape;555;p55" descr="Shape, arrow&#10;&#10;Description automatically generated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428962" y="1450775"/>
              <a:ext cx="704800" cy="7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" name="Google Shape;556;p55"/>
          <p:cNvGrpSpPr/>
          <p:nvPr/>
        </p:nvGrpSpPr>
        <p:grpSpPr>
          <a:xfrm>
            <a:off x="2940973" y="3182620"/>
            <a:ext cx="4993754" cy="4237452"/>
            <a:chOff x="2567481" y="2653160"/>
            <a:chExt cx="6658338" cy="5649936"/>
          </a:xfrm>
        </p:grpSpPr>
        <p:grpSp>
          <p:nvGrpSpPr>
            <p:cNvPr id="557" name="Google Shape;557;p55"/>
            <p:cNvGrpSpPr/>
            <p:nvPr/>
          </p:nvGrpSpPr>
          <p:grpSpPr>
            <a:xfrm>
              <a:off x="2567481" y="2653160"/>
              <a:ext cx="6658338" cy="5649936"/>
              <a:chOff x="1965405" y="2447089"/>
              <a:chExt cx="4869342" cy="4410911"/>
            </a:xfrm>
          </p:grpSpPr>
          <p:sp>
            <p:nvSpPr>
              <p:cNvPr id="558" name="Google Shape;558;p55"/>
              <p:cNvSpPr/>
              <p:nvPr/>
            </p:nvSpPr>
            <p:spPr>
              <a:xfrm>
                <a:off x="1965405" y="3112822"/>
                <a:ext cx="667746" cy="3745178"/>
              </a:xfrm>
              <a:custGeom>
                <a:avLst/>
                <a:gdLst/>
                <a:ahLst/>
                <a:cxnLst/>
                <a:rect l="l" t="t" r="r" b="b"/>
                <a:pathLst>
                  <a:path w="667746" h="3745178" extrusionOk="0">
                    <a:moveTo>
                      <a:pt x="0" y="0"/>
                    </a:moveTo>
                    <a:lnTo>
                      <a:pt x="667746" y="0"/>
                    </a:lnTo>
                    <a:lnTo>
                      <a:pt x="667746" y="3745178"/>
                    </a:lnTo>
                    <a:lnTo>
                      <a:pt x="0" y="37451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28575" tIns="28575" rIns="28575" bIns="2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00"/>
                  <a:buFont typeface="Arial" panose="020B0604020202020204"/>
                  <a:buNone/>
                </a:pPr>
                <a:endParaRPr sz="23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9" name="Google Shape;559;p55"/>
              <p:cNvSpPr/>
              <p:nvPr/>
            </p:nvSpPr>
            <p:spPr>
              <a:xfrm>
                <a:off x="1965405" y="2447089"/>
                <a:ext cx="4869342" cy="66776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962" y="0"/>
                    </a:moveTo>
                    <a:lnTo>
                      <a:pt x="0" y="21600"/>
                    </a:lnTo>
                    <a:lnTo>
                      <a:pt x="0" y="21600"/>
                    </a:lnTo>
                    <a:lnTo>
                      <a:pt x="2962" y="21600"/>
                    </a:lnTo>
                    <a:lnTo>
                      <a:pt x="19758" y="21600"/>
                    </a:lnTo>
                    <a:lnTo>
                      <a:pt x="21600" y="10800"/>
                    </a:lnTo>
                    <a:lnTo>
                      <a:pt x="19758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28575" tIns="28575" rIns="28575" bIns="2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00"/>
                  <a:buFont typeface="Arial" panose="020B0604020202020204"/>
                  <a:buNone/>
                </a:pPr>
                <a:endParaRPr sz="23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560" name="Google Shape;560;p55"/>
            <p:cNvSpPr txBox="1"/>
            <p:nvPr/>
          </p:nvSpPr>
          <p:spPr>
            <a:xfrm>
              <a:off x="3527084" y="2893667"/>
              <a:ext cx="33819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 panose="02000000000000000000"/>
                <a:buNone/>
              </a:pPr>
              <a:r>
                <a:rPr lang="en-GB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Printing </a:t>
              </a:r>
              <a:r>
                <a:rPr lang="en-GB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Duplicate</a:t>
              </a:r>
              <a:r>
                <a:rPr lang="en-GB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Receipts</a:t>
              </a:r>
              <a:endParaRPr sz="1100" b="0" i="0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561" name="Google Shape;561;p55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875217" y="2743026"/>
              <a:ext cx="704800" cy="7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" name="Google Shape;562;p55"/>
          <p:cNvGrpSpPr/>
          <p:nvPr/>
        </p:nvGrpSpPr>
        <p:grpSpPr>
          <a:xfrm>
            <a:off x="905351" y="1178804"/>
            <a:ext cx="4993754" cy="5005499"/>
            <a:chOff x="1164027" y="1383457"/>
            <a:chExt cx="6658338" cy="6673999"/>
          </a:xfrm>
        </p:grpSpPr>
        <p:grpSp>
          <p:nvGrpSpPr>
            <p:cNvPr id="563" name="Google Shape;563;p55"/>
            <p:cNvGrpSpPr/>
            <p:nvPr/>
          </p:nvGrpSpPr>
          <p:grpSpPr>
            <a:xfrm>
              <a:off x="1164027" y="1383457"/>
              <a:ext cx="6658338" cy="6673999"/>
              <a:chOff x="1522923" y="1647601"/>
              <a:chExt cx="4869342" cy="5210398"/>
            </a:xfrm>
          </p:grpSpPr>
          <p:sp>
            <p:nvSpPr>
              <p:cNvPr id="564" name="Google Shape;564;p55"/>
              <p:cNvSpPr/>
              <p:nvPr/>
            </p:nvSpPr>
            <p:spPr>
              <a:xfrm>
                <a:off x="1522923" y="2316354"/>
                <a:ext cx="667746" cy="4541645"/>
              </a:xfrm>
              <a:custGeom>
                <a:avLst/>
                <a:gdLst/>
                <a:ahLst/>
                <a:cxnLst/>
                <a:rect l="l" t="t" r="r" b="b"/>
                <a:pathLst>
                  <a:path w="667746" h="4541645" extrusionOk="0">
                    <a:moveTo>
                      <a:pt x="0" y="0"/>
                    </a:moveTo>
                    <a:lnTo>
                      <a:pt x="667746" y="0"/>
                    </a:lnTo>
                    <a:lnTo>
                      <a:pt x="667746" y="4541645"/>
                    </a:lnTo>
                    <a:lnTo>
                      <a:pt x="0" y="45416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A4FF"/>
              </a:solidFill>
              <a:ln>
                <a:noFill/>
              </a:ln>
            </p:spPr>
            <p:txBody>
              <a:bodyPr spcFirstLastPara="1" wrap="square" lIns="28575" tIns="28575" rIns="28575" bIns="2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00"/>
                  <a:buFont typeface="Arial" panose="020B0604020202020204"/>
                  <a:buNone/>
                </a:pPr>
                <a:endParaRPr sz="23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5" name="Google Shape;565;p55"/>
              <p:cNvSpPr/>
              <p:nvPr/>
            </p:nvSpPr>
            <p:spPr>
              <a:xfrm>
                <a:off x="1522923" y="1647601"/>
                <a:ext cx="4869342" cy="66873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962" y="0"/>
                    </a:moveTo>
                    <a:lnTo>
                      <a:pt x="0" y="21600"/>
                    </a:lnTo>
                    <a:lnTo>
                      <a:pt x="0" y="21600"/>
                    </a:lnTo>
                    <a:lnTo>
                      <a:pt x="2962" y="21600"/>
                    </a:lnTo>
                    <a:lnTo>
                      <a:pt x="19762" y="21600"/>
                    </a:lnTo>
                    <a:lnTo>
                      <a:pt x="21600" y="10784"/>
                    </a:lnTo>
                    <a:lnTo>
                      <a:pt x="19762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28575" tIns="28575" rIns="28575" bIns="2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00"/>
                  <a:buFont typeface="Arial" panose="020B0604020202020204"/>
                  <a:buNone/>
                </a:pPr>
                <a:endParaRPr sz="23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566" name="Google Shape;566;p55"/>
            <p:cNvSpPr txBox="1"/>
            <p:nvPr/>
          </p:nvSpPr>
          <p:spPr>
            <a:xfrm>
              <a:off x="2633258" y="1627184"/>
              <a:ext cx="2413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 panose="02000000000000000000"/>
                <a:buNone/>
              </a:pPr>
              <a:r>
                <a:rPr lang="en-GB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Printer Not Printing</a:t>
              </a:r>
              <a:endParaRPr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567" name="Google Shape;567;p5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010513" y="1226665"/>
            <a:ext cx="528600" cy="5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5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010513" y="1226664"/>
            <a:ext cx="528600" cy="5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4" name="Google Shape;574;p56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6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76" name="Google Shape;576;p56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77" name="Google Shape;577;p56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6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79" name="Google Shape;579;p56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6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Not Printing Receipts /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Kitchen Dockets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81" name="Google Shape;581;p56"/>
          <p:cNvSpPr/>
          <p:nvPr/>
        </p:nvSpPr>
        <p:spPr>
          <a:xfrm>
            <a:off x="1336450" y="4364150"/>
            <a:ext cx="6758700" cy="393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2" name="Google Shape;582;p56"/>
          <p:cNvSpPr/>
          <p:nvPr/>
        </p:nvSpPr>
        <p:spPr>
          <a:xfrm>
            <a:off x="1408574" y="4393975"/>
            <a:ext cx="6551400" cy="50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“Receipt” &amp; Kitchen Printing tasks has been toggled ON on desired printer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83" name="Google Shape;583;p56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Troubleshooting -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84" name="Google Shape;584;p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12175" y="998346"/>
            <a:ext cx="5519650" cy="310480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90" name="Google Shape;590;p57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2" name="Google Shape;592;p57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93" name="Google Shape;593;p57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7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95" name="Google Shape;595;p57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7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Printing Blank Receipts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97" name="Google Shape;597;p57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Troubleshooting -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98" name="Google Shape;598;p5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08575" y="3076874"/>
            <a:ext cx="2709950" cy="1517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9" name="Google Shape;599;p57"/>
          <p:cNvSpPr/>
          <p:nvPr/>
        </p:nvSpPr>
        <p:spPr>
          <a:xfrm>
            <a:off x="1288250" y="1042750"/>
            <a:ext cx="2818200" cy="147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1271450" y="1066750"/>
            <a:ext cx="2664300" cy="182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AutoNum type="arabicPeriod"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 Thermal Receipt Paper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Scratch both sides of the paper.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there are NO black dots or markings, then it is NOT thermal paper.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4858300" y="1042750"/>
            <a:ext cx="2818200" cy="147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4777675" y="1095188"/>
            <a:ext cx="2792400" cy="182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AutoNum type="arabicPeriod" startAt="2"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Place Receipt Roll Correctly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Receipt Roll should be oriented with the printed side (the side with black marks) facing upwards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03" name="Google Shape;603;p5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980412" y="2924900"/>
            <a:ext cx="2636477" cy="16980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00875" y="2747550"/>
            <a:ext cx="1947974" cy="1095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9" name="Google Shape;609;p5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10" name="Google Shape;610;p58" descr="Computer 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8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12" name="Google Shape;612;p58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13" name="Google Shape;613;p58" descr="A picture containing text, clock, clipa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8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15" name="Google Shape;615;p58" descr="A picture containing text, clock, clipa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8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Printing Blank Receipts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17" name="Google Shape;617;p58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Troubleshooting -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18" name="Google Shape;618;p58"/>
          <p:cNvSpPr/>
          <p:nvPr/>
        </p:nvSpPr>
        <p:spPr>
          <a:xfrm>
            <a:off x="1288250" y="1042750"/>
            <a:ext cx="2818200" cy="147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9" name="Google Shape;619;p58"/>
          <p:cNvSpPr/>
          <p:nvPr/>
        </p:nvSpPr>
        <p:spPr>
          <a:xfrm>
            <a:off x="1234575" y="1069625"/>
            <a:ext cx="2716200" cy="121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AutoNum type="arabicPeriod" startAt="3"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Thermal Pad is clean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nothing is stuck on thermal pad.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Clean thermal pad using dry cloth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20" name="Google Shape;620;p58"/>
          <p:cNvSpPr/>
          <p:nvPr/>
        </p:nvSpPr>
        <p:spPr>
          <a:xfrm>
            <a:off x="4858300" y="1042750"/>
            <a:ext cx="2818200" cy="147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1" name="Google Shape;621;p58"/>
          <p:cNvSpPr/>
          <p:nvPr/>
        </p:nvSpPr>
        <p:spPr>
          <a:xfrm>
            <a:off x="4777675" y="1069613"/>
            <a:ext cx="2792400" cy="182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AutoNum type="arabicPeriod" startAt="4"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Place printer in correct environment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Place printer in dry environment. (Avoid high humidity or elevated temperatures areas)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22" name="Google Shape;622;p58"/>
          <p:cNvPicPr preferRelativeResize="0"/>
          <p:nvPr/>
        </p:nvPicPr>
        <p:blipFill rotWithShape="1">
          <a:blip r:embed="rId5"/>
          <a:srcRect t="18073"/>
          <a:stretch>
            <a:fillRect/>
          </a:stretch>
        </p:blipFill>
        <p:spPr>
          <a:xfrm>
            <a:off x="1695175" y="2807600"/>
            <a:ext cx="1795000" cy="196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3" name="Google Shape;623;p5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45325" y="3410600"/>
            <a:ext cx="1947976" cy="12983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4" name="Google Shape;624;p58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225789" y="2846339"/>
            <a:ext cx="89815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8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770227" y="3610677"/>
            <a:ext cx="898150" cy="8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31" name="Google Shape;631;p59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9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33" name="Google Shape;633;p59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34" name="Google Shape;634;p59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9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36" name="Google Shape;636;p59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9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Printing Duplicate Receipts / Kitchen Dockets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8" name="Google Shape;638;p59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Troubleshooting -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9" name="Google Shape;639;p59"/>
          <p:cNvSpPr/>
          <p:nvPr/>
        </p:nvSpPr>
        <p:spPr>
          <a:xfrm>
            <a:off x="1288250" y="1042750"/>
            <a:ext cx="2818200" cy="11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0" name="Google Shape;640;p59"/>
          <p:cNvSpPr/>
          <p:nvPr/>
        </p:nvSpPr>
        <p:spPr>
          <a:xfrm>
            <a:off x="1170350" y="1042750"/>
            <a:ext cx="2886600" cy="1035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AutoNum type="arabicPeriod"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Printers has been set up in BO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Add Printers in BO &amp; assign kitchen printers to all products.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1" name="Google Shape;641;p59"/>
          <p:cNvSpPr/>
          <p:nvPr/>
        </p:nvSpPr>
        <p:spPr>
          <a:xfrm>
            <a:off x="4858300" y="1042750"/>
            <a:ext cx="2818200" cy="1529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2" name="Google Shape;642;p59"/>
          <p:cNvSpPr/>
          <p:nvPr/>
        </p:nvSpPr>
        <p:spPr>
          <a:xfrm>
            <a:off x="4777675" y="1069620"/>
            <a:ext cx="2792400" cy="112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AutoNum type="arabicPeriod" startAt="2"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Printers are toggled ON to print on POS</a:t>
            </a:r>
            <a:b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Toggle ON desired printers to print kitchen dockets.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Toggle ON Always Print Receipt.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43" name="Google Shape;643;p5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83437" y="2769350"/>
            <a:ext cx="2640824" cy="19806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44" name="Google Shape;644;p59" descr="Graphical user interface, text, application, email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66862" y="2418349"/>
            <a:ext cx="2472686" cy="94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45" name="Google Shape;645;p59" descr="Graphical user interface, application&#10;&#10;Description automatically generated with medium confidenc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449812" y="3550005"/>
            <a:ext cx="2489724" cy="119997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46" name="Google Shape;646;p59"/>
          <p:cNvSpPr/>
          <p:nvPr/>
        </p:nvSpPr>
        <p:spPr>
          <a:xfrm>
            <a:off x="5839925" y="3157975"/>
            <a:ext cx="1724100" cy="340200"/>
          </a:xfrm>
          <a:prstGeom prst="rect">
            <a:avLst/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7" name="Google Shape;647;p59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BO = BackOffice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53" name="Google Shape;653;p60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0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55" name="Google Shape;655;p60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56" name="Google Shape;656;p60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0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58" name="Google Shape;658;p60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0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Printing Duplicate Receipts / Kitchen Dockets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60" name="Google Shape;660;p60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Troubleshooting -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61" name="Google Shape;661;p60"/>
          <p:cNvSpPr/>
          <p:nvPr/>
        </p:nvSpPr>
        <p:spPr>
          <a:xfrm>
            <a:off x="1279725" y="969475"/>
            <a:ext cx="2818200" cy="168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2" name="Google Shape;662;p60"/>
          <p:cNvSpPr/>
          <p:nvPr/>
        </p:nvSpPr>
        <p:spPr>
          <a:xfrm>
            <a:off x="1157550" y="1033375"/>
            <a:ext cx="3011400" cy="182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AutoNum type="arabicPeriod" startAt="3"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main POS Register is assigned (Beep Users)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BackOffice Store Settings page, click on store.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Sell Online tab, assign Main Register.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63" name="Google Shape;663;p60"/>
          <p:cNvSpPr/>
          <p:nvPr/>
        </p:nvSpPr>
        <p:spPr>
          <a:xfrm>
            <a:off x="4858300" y="941700"/>
            <a:ext cx="3136200" cy="1893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4" name="Google Shape;664;p60"/>
          <p:cNvSpPr/>
          <p:nvPr/>
        </p:nvSpPr>
        <p:spPr>
          <a:xfrm>
            <a:off x="4777675" y="968575"/>
            <a:ext cx="3118800" cy="182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AutoNum type="arabicPeriod" startAt="4"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Beep Orders status is not in New Order (Beep Users)</a:t>
            </a:r>
            <a:b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the Beep order is accepted/completed, ensure the order is not in New Order Status with Kitchen dockets printed.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order remains in New Order Status. Trigger the kitchen dockets to print again by selecting “Send To Kitchen”.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65" name="Google Shape;665;p60" descr="Tabl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26462" y="3070525"/>
            <a:ext cx="2741776" cy="1327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6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735414" y="2955000"/>
            <a:ext cx="3381955" cy="19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0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88" name="Google Shape;688;p62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2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90" name="Google Shape;690;p62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91" name="Google Shape;691;p62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2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93" name="Google Shape;693;p62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2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Basic Check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95" name="Google Shape;695;p62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Troubleshooting - Mikrotik Router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96" name="Google Shape;696;p62"/>
          <p:cNvSpPr/>
          <p:nvPr/>
        </p:nvSpPr>
        <p:spPr>
          <a:xfrm>
            <a:off x="781150" y="1178275"/>
            <a:ext cx="3281100" cy="288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7" name="Google Shape;697;p62"/>
          <p:cNvSpPr/>
          <p:nvPr/>
        </p:nvSpPr>
        <p:spPr>
          <a:xfrm>
            <a:off x="658975" y="1242175"/>
            <a:ext cx="3214800" cy="232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router power is plugged in &amp; power light is ON.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power light is OFF: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lphaL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Change power outlet of the router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power light is ON (but no internet):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lphaL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the SH Router (WAN Port) is connected to ISP Router (LAN Port).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lphaL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the LAN Cable connected is not loose &amp; cable head is in good condition/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98" name="Google Shape;698;p6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5850" y="798037"/>
            <a:ext cx="2577925" cy="1738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9" name="Google Shape;699;p6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955850" y="2832838"/>
            <a:ext cx="2577925" cy="1614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0" name="Google Shape;700;p62"/>
          <p:cNvSpPr/>
          <p:nvPr/>
        </p:nvSpPr>
        <p:spPr>
          <a:xfrm>
            <a:off x="5734800" y="1684213"/>
            <a:ext cx="213600" cy="226800"/>
          </a:xfrm>
          <a:prstGeom prst="rect">
            <a:avLst/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1" name="Google Shape;701;p62"/>
          <p:cNvSpPr/>
          <p:nvPr/>
        </p:nvSpPr>
        <p:spPr>
          <a:xfrm>
            <a:off x="6138975" y="3840775"/>
            <a:ext cx="684000" cy="276300"/>
          </a:xfrm>
          <a:prstGeom prst="rect">
            <a:avLst/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2" name="Google Shape;702;p62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WAN = Wide Area Network | LAN = Local Area Network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/>
          <p:nvPr/>
        </p:nvSpPr>
        <p:spPr>
          <a:xfrm>
            <a:off x="4045338" y="1047788"/>
            <a:ext cx="4254000" cy="11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3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" name="Google Shape;158;p35"/>
          <p:cNvSpPr txBox="1"/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9" name="Google Shape;159;p35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60" name="Google Shape;160;p35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50175" y="247365"/>
            <a:ext cx="6702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1" name="Google Shape;161;p35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 to IP Address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62" name="Google Shape;162;p35"/>
          <p:cNvPicPr preferRelativeResize="0"/>
          <p:nvPr/>
        </p:nvPicPr>
        <p:blipFill rotWithShape="1">
          <a:blip r:embed="rId3"/>
          <a:srcRect l="25138" t="-1660" r="2208" b="1660"/>
          <a:stretch>
            <a:fillRect/>
          </a:stretch>
        </p:blipFill>
        <p:spPr>
          <a:xfrm>
            <a:off x="587973" y="1639325"/>
            <a:ext cx="3087101" cy="18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/>
          <p:nvPr/>
        </p:nvSpPr>
        <p:spPr>
          <a:xfrm>
            <a:off x="3975713" y="1113184"/>
            <a:ext cx="4197300" cy="113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 identifier assigned to a device</a:t>
            </a:r>
            <a:r>
              <a:rPr lang="en-GB" sz="10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(computer, smartphone, tablet, printer, router, etc.)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connected to a network.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Devices on the network use IP Address to identify &amp; communicate with each other.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4" name="Google Shape;164;p35"/>
          <p:cNvSpPr/>
          <p:nvPr/>
        </p:nvSpPr>
        <p:spPr>
          <a:xfrm>
            <a:off x="4045350" y="2641800"/>
            <a:ext cx="4254000" cy="1587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35"/>
          <p:cNvSpPr/>
          <p:nvPr/>
        </p:nvSpPr>
        <p:spPr>
          <a:xfrm>
            <a:off x="4073700" y="2665250"/>
            <a:ext cx="4197300" cy="1632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Address Format: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IPv4 (StoreHub Devices)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○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192.168.1.2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IPv6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 panose="02000000000000000000"/>
              <a:buChar char="○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2602:0445:0000:0000:a93e:5ca7:81e2:5f9d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Basic Networking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= Internet Protocol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08" name="Google Shape;708;p63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3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10" name="Google Shape;710;p63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11" name="Google Shape;711;p63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3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13" name="Google Shape;713;p63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3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Troubleshooting Checklist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15" name="Google Shape;715;p63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Troubleshooting - XPrinter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16" name="Google Shape;716;p63"/>
          <p:cNvPicPr preferRelativeResize="0"/>
          <p:nvPr/>
        </p:nvPicPr>
        <p:blipFill rotWithShape="1">
          <a:blip r:embed="rId4"/>
          <a:srcRect t="-1242" b="5685"/>
          <a:stretch>
            <a:fillRect/>
          </a:stretch>
        </p:blipFill>
        <p:spPr>
          <a:xfrm>
            <a:off x="758775" y="907587"/>
            <a:ext cx="7347251" cy="325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17" name="Google Shape;717;p63"/>
          <p:cNvSpPr txBox="1"/>
          <p:nvPr/>
        </p:nvSpPr>
        <p:spPr>
          <a:xfrm>
            <a:off x="2118125" y="4408088"/>
            <a:ext cx="4824600" cy="2769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is </a:t>
            </a:r>
            <a:r>
              <a:rPr lang="en-GB" sz="1200" b="1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link</a:t>
            </a:r>
            <a:r>
              <a:rPr lang="en-GB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the full checklist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4"/>
          <p:cNvPicPr preferRelativeResize="0"/>
          <p:nvPr/>
        </p:nvPicPr>
        <p:blipFill rotWithShape="1">
          <a:blip r:embed="rId1">
            <a:alphaModFix amt="86000"/>
          </a:blip>
          <a:srcRect t="11426"/>
          <a:stretch>
            <a:fillRect/>
          </a:stretch>
        </p:blipFill>
        <p:spPr>
          <a:xfrm>
            <a:off x="0" y="-5681"/>
            <a:ext cx="9144000" cy="51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4"/>
          <p:cNvSpPr txBox="1"/>
          <p:nvPr/>
        </p:nvSpPr>
        <p:spPr>
          <a:xfrm>
            <a:off x="0" y="2218350"/>
            <a:ext cx="914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b="0" i="0" u="none" strike="noStrike" cap="none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CULTIVATE</a:t>
            </a:r>
            <a:endParaRPr sz="9600" b="0" i="0" u="none" strike="noStrike" cap="none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24" name="Google Shape;724;p64"/>
          <p:cNvSpPr txBox="1"/>
          <p:nvPr/>
        </p:nvSpPr>
        <p:spPr>
          <a:xfrm>
            <a:off x="104775" y="4452300"/>
            <a:ext cx="8953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DOCUMENT IS STRICTLY PRIVATE AND CONFIDENTIAL. THIS IS INTENDED FOR INTERNAL USE ONLY; DO NOT CIRCULATE </a:t>
            </a:r>
            <a:endParaRPr sz="10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© 2022 Storehub. All rights reserved. No parts of this document can be reproduced, distributed, transmitted or stored electronically without Storehub’s prior written permission.</a:t>
            </a:r>
            <a:endParaRPr sz="6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725" name="Google Shape;725;p64"/>
          <p:cNvCxnSpPr>
            <a:stCxn id="723" idx="1"/>
          </p:cNvCxnSpPr>
          <p:nvPr/>
        </p:nvCxnSpPr>
        <p:spPr>
          <a:xfrm rot="10800000" flipH="1">
            <a:off x="0" y="2566350"/>
            <a:ext cx="1630200" cy="5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6" name="Google Shape;726;p64"/>
          <p:cNvCxnSpPr/>
          <p:nvPr/>
        </p:nvCxnSpPr>
        <p:spPr>
          <a:xfrm rot="10800000" flipH="1">
            <a:off x="7513800" y="2566350"/>
            <a:ext cx="1630200" cy="5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7" name="Google Shape;727;p64"/>
          <p:cNvCxnSpPr/>
          <p:nvPr/>
        </p:nvCxnSpPr>
        <p:spPr>
          <a:xfrm rot="10800000" flipH="1">
            <a:off x="9525" y="2566350"/>
            <a:ext cx="1630200" cy="5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36"/>
          <p:cNvSpPr txBox="1"/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4" name="Google Shape;174;p36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75" name="Google Shape;175;p3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50175" y="247365"/>
            <a:ext cx="6702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6" name="Google Shape;176;p36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 to IP Address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77" name="Google Shape;177;p36"/>
          <p:cNvPicPr preferRelativeResize="0"/>
          <p:nvPr/>
        </p:nvPicPr>
        <p:blipFill rotWithShape="1">
          <a:blip r:embed="rId3"/>
          <a:srcRect t="5298" b="4903"/>
          <a:stretch>
            <a:fillRect/>
          </a:stretch>
        </p:blipFill>
        <p:spPr>
          <a:xfrm>
            <a:off x="347325" y="1141150"/>
            <a:ext cx="8201051" cy="342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Basic Networking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9" name="Google Shape;179;p36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= Internet Protocol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37"/>
          <p:cNvSpPr txBox="1"/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86" name="Google Shape;186;p37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87" name="Google Shape;187;p3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50175" y="247365"/>
            <a:ext cx="6702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8" name="Google Shape;188;p37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IP Address Type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/>
          <a:srcRect b="9763"/>
          <a:stretch>
            <a:fillRect/>
          </a:stretch>
        </p:blipFill>
        <p:spPr>
          <a:xfrm>
            <a:off x="675088" y="1011374"/>
            <a:ext cx="3709976" cy="36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7"/>
          <p:cNvSpPr/>
          <p:nvPr/>
        </p:nvSpPr>
        <p:spPr>
          <a:xfrm>
            <a:off x="4784625" y="1370025"/>
            <a:ext cx="3553800" cy="2825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" name="Google Shape;191;p37"/>
          <p:cNvSpPr/>
          <p:nvPr/>
        </p:nvSpPr>
        <p:spPr>
          <a:xfrm>
            <a:off x="4784625" y="1502738"/>
            <a:ext cx="3506400" cy="150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/ Local IP is more relevant to StoreHub.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Router will assign a 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local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IP Address to each of the devices which are connected to the router via LAN.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StoreHub, Local IP Address assigned to our Mikrotik router &gt;  printers network is 10.1.8.</a:t>
            </a:r>
            <a:r>
              <a:rPr lang="en-GB" sz="1000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0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 x = any number between 2-255) </a:t>
            </a:r>
            <a:br>
              <a:rPr lang="en-GB" sz="10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 i="1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10.1.8.</a:t>
            </a:r>
            <a:r>
              <a:rPr lang="en-GB" sz="1000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is generally 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reserved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the Mikrotik router itself (Old TP-Link router sold by StoreHub : 10.1.2.1)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2" name="Google Shape;192;p37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Basic Networking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= Internet Protocol | ISP = Internet Service Provider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38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Example of a Network Connection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00" name="Google Shape;200;p38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8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LAN = Local Area Network | </a:t>
            </a: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ISP = Internet Service Provider</a:t>
            </a:r>
            <a:endParaRPr sz="800" b="1">
              <a:solidFill>
                <a:srgbClr val="666666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2" name="Google Shape;202;p38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3" name="Google Shape;203;p38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4" name="Google Shape;204;p38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8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6" name="Google Shape;206;p38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8" descr="MikroTik Routers and Wireless - Products: hAP ac³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55769" y="3224131"/>
            <a:ext cx="1827103" cy="140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915400" y="1676277"/>
            <a:ext cx="880925" cy="86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054454" y="1676277"/>
            <a:ext cx="880925" cy="868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38"/>
          <p:cNvGrpSpPr/>
          <p:nvPr/>
        </p:nvGrpSpPr>
        <p:grpSpPr>
          <a:xfrm>
            <a:off x="2420812" y="3056920"/>
            <a:ext cx="1651951" cy="1579882"/>
            <a:chOff x="3675125" y="1440295"/>
            <a:chExt cx="3412416" cy="3155346"/>
          </a:xfrm>
        </p:grpSpPr>
        <p:pic>
          <p:nvPicPr>
            <p:cNvPr id="211" name="Google Shape;211;p38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3675125" y="1634966"/>
              <a:ext cx="3412416" cy="296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38"/>
            <p:cNvSpPr txBox="1"/>
            <p:nvPr/>
          </p:nvSpPr>
          <p:spPr>
            <a:xfrm>
              <a:off x="3787078" y="1440295"/>
              <a:ext cx="1757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 fontScale="25000"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213" name="Google Shape;213;p38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4999939" y="3273249"/>
              <a:ext cx="886938" cy="341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8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5134564" y="2474735"/>
              <a:ext cx="1074789" cy="61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8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648277" y="2106973"/>
              <a:ext cx="1074788" cy="382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p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273851" y="1676277"/>
            <a:ext cx="880925" cy="8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/>
          <p:nvPr/>
        </p:nvSpPr>
        <p:spPr>
          <a:xfrm>
            <a:off x="892225" y="3580822"/>
            <a:ext cx="1421700" cy="68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ISP Router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192.168.1.1</a:t>
            </a:r>
            <a:endParaRPr sz="1000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8" name="Google Shape;218;p38"/>
          <p:cNvSpPr/>
          <p:nvPr/>
        </p:nvSpPr>
        <p:spPr>
          <a:xfrm>
            <a:off x="6830079" y="3580882"/>
            <a:ext cx="1421700" cy="68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</a:t>
            </a: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Router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10.1.8.</a:t>
            </a:r>
            <a:r>
              <a:rPr lang="en-GB" sz="1000">
                <a:solidFill>
                  <a:srgbClr val="FF941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00">
              <a:solidFill>
                <a:srgbClr val="FF941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9" name="Google Shape;219;p38"/>
          <p:cNvSpPr/>
          <p:nvPr/>
        </p:nvSpPr>
        <p:spPr>
          <a:xfrm>
            <a:off x="1700263" y="1161570"/>
            <a:ext cx="1227300" cy="47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LAN Printers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10.1.8.</a:t>
            </a:r>
            <a:r>
              <a:rPr lang="en-GB" sz="1000">
                <a:solidFill>
                  <a:srgbClr val="FF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000">
              <a:solidFill>
                <a:srgbClr val="FF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20" name="Google Shape;220;p38"/>
          <p:cNvGrpSpPr/>
          <p:nvPr/>
        </p:nvGrpSpPr>
        <p:grpSpPr>
          <a:xfrm>
            <a:off x="3247214" y="4458250"/>
            <a:ext cx="2140849" cy="178547"/>
            <a:chOff x="1946287" y="4112088"/>
            <a:chExt cx="3223200" cy="937253"/>
          </a:xfrm>
        </p:grpSpPr>
        <p:cxnSp>
          <p:nvCxnSpPr>
            <p:cNvPr id="221" name="Google Shape;221;p38"/>
            <p:cNvCxnSpPr/>
            <p:nvPr/>
          </p:nvCxnSpPr>
          <p:spPr>
            <a:xfrm>
              <a:off x="1946287" y="4112088"/>
              <a:ext cx="0" cy="907500"/>
            </a:xfrm>
            <a:prstGeom prst="straightConnector1">
              <a:avLst/>
            </a:prstGeom>
            <a:noFill/>
            <a:ln w="19050" cap="flat" cmpd="sng">
              <a:solidFill>
                <a:srgbClr val="FF9419"/>
              </a:solidFill>
              <a:prstDash val="dash"/>
              <a:round/>
              <a:headEnd type="stealth" w="sm" len="sm"/>
              <a:tailEnd type="none" w="sm" len="sm"/>
            </a:ln>
          </p:spPr>
        </p:cxnSp>
        <p:cxnSp>
          <p:nvCxnSpPr>
            <p:cNvPr id="222" name="Google Shape;222;p38"/>
            <p:cNvCxnSpPr/>
            <p:nvPr/>
          </p:nvCxnSpPr>
          <p:spPr>
            <a:xfrm>
              <a:off x="1946287" y="4989237"/>
              <a:ext cx="3223200" cy="56700"/>
            </a:xfrm>
            <a:prstGeom prst="straightConnector1">
              <a:avLst/>
            </a:prstGeom>
            <a:noFill/>
            <a:ln w="19050" cap="flat" cmpd="sng">
              <a:solidFill>
                <a:srgbClr val="FF9419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38"/>
            <p:cNvCxnSpPr/>
            <p:nvPr/>
          </p:nvCxnSpPr>
          <p:spPr>
            <a:xfrm>
              <a:off x="5134564" y="4141841"/>
              <a:ext cx="0" cy="907500"/>
            </a:xfrm>
            <a:prstGeom prst="straightConnector1">
              <a:avLst/>
            </a:prstGeom>
            <a:noFill/>
            <a:ln w="19050" cap="flat" cmpd="sng">
              <a:solidFill>
                <a:srgbClr val="FF9419"/>
              </a:solidFill>
              <a:prstDash val="dash"/>
              <a:round/>
              <a:headEnd type="stealth" w="sm" len="sm"/>
              <a:tailEnd type="none" w="sm" len="sm"/>
            </a:ln>
          </p:spPr>
        </p:cxnSp>
      </p:grpSp>
      <p:cxnSp>
        <p:nvCxnSpPr>
          <p:cNvPr id="224" name="Google Shape;224;p38"/>
          <p:cNvCxnSpPr/>
          <p:nvPr/>
        </p:nvCxnSpPr>
        <p:spPr>
          <a:xfrm>
            <a:off x="2347458" y="2917124"/>
            <a:ext cx="4384800" cy="10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5" name="Google Shape;225;p38"/>
          <p:cNvCxnSpPr/>
          <p:nvPr/>
        </p:nvCxnSpPr>
        <p:spPr>
          <a:xfrm>
            <a:off x="5508330" y="2917136"/>
            <a:ext cx="5400" cy="8979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6" name="Google Shape;226;p38"/>
          <p:cNvCxnSpPr/>
          <p:nvPr/>
        </p:nvCxnSpPr>
        <p:spPr>
          <a:xfrm>
            <a:off x="4451817" y="2509788"/>
            <a:ext cx="0" cy="419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227" name="Google Shape;227;p38"/>
          <p:cNvCxnSpPr/>
          <p:nvPr/>
        </p:nvCxnSpPr>
        <p:spPr>
          <a:xfrm>
            <a:off x="2313935" y="2509788"/>
            <a:ext cx="0" cy="419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228" name="Google Shape;228;p38"/>
          <p:cNvCxnSpPr/>
          <p:nvPr/>
        </p:nvCxnSpPr>
        <p:spPr>
          <a:xfrm>
            <a:off x="6714300" y="2509788"/>
            <a:ext cx="0" cy="419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229" name="Google Shape;229;p38"/>
          <p:cNvCxnSpPr/>
          <p:nvPr/>
        </p:nvCxnSpPr>
        <p:spPr>
          <a:xfrm rot="10800000">
            <a:off x="5399879" y="3844085"/>
            <a:ext cx="0" cy="419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230" name="Google Shape;230;p38"/>
          <p:cNvCxnSpPr/>
          <p:nvPr/>
        </p:nvCxnSpPr>
        <p:spPr>
          <a:xfrm rot="10800000">
            <a:off x="5510938" y="3844085"/>
            <a:ext cx="0" cy="419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231" name="Google Shape;231;p38"/>
          <p:cNvCxnSpPr/>
          <p:nvPr/>
        </p:nvCxnSpPr>
        <p:spPr>
          <a:xfrm rot="10800000">
            <a:off x="5629204" y="3844085"/>
            <a:ext cx="0" cy="419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dash"/>
            <a:round/>
            <a:headEnd type="triangle" w="med" len="med"/>
            <a:tailEnd type="none" w="sm" len="sm"/>
          </a:ln>
        </p:spPr>
      </p:cxnSp>
      <p:sp>
        <p:nvSpPr>
          <p:cNvPr id="232" name="Google Shape;232;p38"/>
          <p:cNvSpPr/>
          <p:nvPr/>
        </p:nvSpPr>
        <p:spPr>
          <a:xfrm>
            <a:off x="3838144" y="1145425"/>
            <a:ext cx="1227300" cy="47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LAN Printers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10.1.8.</a:t>
            </a:r>
            <a:r>
              <a:rPr lang="en-GB" sz="1000">
                <a:solidFill>
                  <a:srgbClr val="FF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000">
              <a:solidFill>
                <a:srgbClr val="FF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3" name="Google Shape;233;p38"/>
          <p:cNvSpPr/>
          <p:nvPr/>
        </p:nvSpPr>
        <p:spPr>
          <a:xfrm>
            <a:off x="6100627" y="1145425"/>
            <a:ext cx="1227300" cy="47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LAN Printers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10.1.8.</a:t>
            </a:r>
            <a:r>
              <a:rPr lang="en-GB" sz="1000">
                <a:solidFill>
                  <a:srgbClr val="FF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</a:t>
            </a:r>
            <a:endParaRPr sz="1000">
              <a:solidFill>
                <a:srgbClr val="FF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Basic Networking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Subnet Mask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41" name="Google Shape;241;p39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43" name="Google Shape;243;p39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44" name="Google Shape;244;p39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46" name="Google Shape;246;p39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/>
          <p:nvPr/>
        </p:nvSpPr>
        <p:spPr>
          <a:xfrm>
            <a:off x="4461200" y="1711050"/>
            <a:ext cx="3553800" cy="1662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" name="Google Shape;248;p39"/>
          <p:cNvSpPr/>
          <p:nvPr/>
        </p:nvSpPr>
        <p:spPr>
          <a:xfrm>
            <a:off x="4461200" y="1843763"/>
            <a:ext cx="3506400" cy="150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Subnet Mask defines which range of IP Addresses are within a local network and which ones are not.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StoreHub, most commonly used Subnet Mask is 255.255.255.0 for all our router - printer networks.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4"/>
          <a:srcRect l="30763" t="10895" r="34845" b="65682"/>
          <a:stretch>
            <a:fillRect/>
          </a:stretch>
        </p:blipFill>
        <p:spPr>
          <a:xfrm>
            <a:off x="854988" y="1171973"/>
            <a:ext cx="2816125" cy="31598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39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 flipH="1">
            <a:off x="930775" y="3497800"/>
            <a:ext cx="1652700" cy="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Basic Networking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= Internet Protocol 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IP Address Assignment (DHCP / Automatic)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59" name="Google Shape;259;p40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DHCP = Dynamic Host Configuration Protocol | IP = Internet Protocol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61" name="Google Shape;261;p40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2" name="Google Shape;262;p40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3" name="Google Shape;263;p40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5" name="Google Shape;265;p40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/>
          <p:nvPr/>
        </p:nvSpPr>
        <p:spPr>
          <a:xfrm>
            <a:off x="4402800" y="1603200"/>
            <a:ext cx="3553800" cy="219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4402800" y="1714081"/>
            <a:ext cx="35064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DHCP means IP Addresses for devices within the network changes based on specified range.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DHCP = </a:t>
            </a:r>
            <a:r>
              <a:rPr lang="en-GB" sz="1000" b="1">
                <a:solidFill>
                  <a:srgbClr val="38761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Enabled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means device will “request” the DHCP Service for an IP Address from a configured pool. 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(Automatic IP Address Allocation)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DHCP = </a:t>
            </a:r>
            <a:r>
              <a:rPr lang="en-GB" sz="10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Disabled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means automatic IP Address allocation is disabled.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4"/>
          <a:srcRect l="30763" t="10895" r="34845" b="65682"/>
          <a:stretch>
            <a:fillRect/>
          </a:stretch>
        </p:blipFill>
        <p:spPr>
          <a:xfrm>
            <a:off x="854988" y="1171973"/>
            <a:ext cx="2816125" cy="31598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9" name="Google Shape;269;p40"/>
          <p:cNvSpPr/>
          <p:nvPr/>
        </p:nvSpPr>
        <p:spPr>
          <a:xfrm>
            <a:off x="928275" y="3895625"/>
            <a:ext cx="1570200" cy="192300"/>
          </a:xfrm>
          <a:prstGeom prst="rect">
            <a:avLst/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40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Basic Networking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-319321" y="53554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IP Address Assignment (Static / Manual)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77" name="Google Shape;277;p41" descr="Compute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3288" y="181449"/>
            <a:ext cx="563804" cy="5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>
            <p:ph type="sldNum" idx="12"/>
          </p:nvPr>
        </p:nvSpPr>
        <p:spPr>
          <a:xfrm>
            <a:off x="8595233" y="474997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79" name="Google Shape;279;p41"/>
          <p:cNvSpPr/>
          <p:nvPr/>
        </p:nvSpPr>
        <p:spPr>
          <a:xfrm>
            <a:off x="85500" y="144694"/>
            <a:ext cx="13023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0" name="Google Shape;280;p41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/>
          <p:nvPr/>
        </p:nvSpPr>
        <p:spPr>
          <a:xfrm>
            <a:off x="84338" y="121791"/>
            <a:ext cx="13395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2" name="Google Shape;282;p41" descr="A picture containing text, clock, clipar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70" y="172956"/>
            <a:ext cx="1197205" cy="1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4709100" y="1714675"/>
            <a:ext cx="3553800" cy="178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4" name="Google Shape;284;p41"/>
          <p:cNvSpPr/>
          <p:nvPr/>
        </p:nvSpPr>
        <p:spPr>
          <a:xfrm>
            <a:off x="4652275" y="1825569"/>
            <a:ext cx="3506400" cy="12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Address that is </a:t>
            </a:r>
            <a:r>
              <a:rPr lang="en-GB" sz="1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permanently assigned to the network device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by the router. It does not change even if the network device reboots.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IP Addresses are assigned manually. When connecting to a new device IP Address, Subnet Mask &amp; Gateway are required to be inputted manually. 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 rotWithShape="1">
          <a:blip r:embed="rId4"/>
          <a:srcRect l="1361"/>
          <a:stretch>
            <a:fillRect/>
          </a:stretch>
        </p:blipFill>
        <p:spPr>
          <a:xfrm>
            <a:off x="589350" y="1463450"/>
            <a:ext cx="3703299" cy="24415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6" name="Google Shape;286;p41"/>
          <p:cNvSpPr/>
          <p:nvPr/>
        </p:nvSpPr>
        <p:spPr>
          <a:xfrm>
            <a:off x="2982250" y="3483075"/>
            <a:ext cx="1155600" cy="276300"/>
          </a:xfrm>
          <a:prstGeom prst="rect">
            <a:avLst/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7" name="Google Shape;287;p41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Basic Networking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= Internet Protocol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7843</Words>
  <Application>WPS Office WWO_feishu_20241028185521-3ecd29d096</Application>
  <PresentationFormat/>
  <Paragraphs>435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Wingdings</vt:lpstr>
      <vt:lpstr>Arial</vt:lpstr>
      <vt:lpstr>Roboto</vt:lpstr>
      <vt:lpstr>MingLiU-ExtB</vt:lpstr>
      <vt:lpstr>Roboto Light</vt:lpstr>
      <vt:lpstr>Roboto Medium</vt:lpstr>
      <vt:lpstr>Signika</vt:lpstr>
      <vt:lpstr>Calibri</vt:lpstr>
      <vt:lpstr>Roboto</vt:lpstr>
      <vt:lpstr>汉仪书宋二KW</vt:lpstr>
      <vt:lpstr>Simple Light</vt:lpstr>
      <vt:lpstr>StoreHub Presentation</vt:lpstr>
      <vt:lpstr>StoreHub Presentation</vt:lpstr>
      <vt:lpstr>Advanced Troubleshooting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Troubleshooting</dc:title>
  <dc:creator/>
  <cp:lastModifiedBy/>
  <dcterms:created xsi:type="dcterms:W3CDTF">2025-06-25T08:01:06Z</dcterms:created>
  <dcterms:modified xsi:type="dcterms:W3CDTF">2025-06-25T08:01:06Z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